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4"/>
  </p:notesMasterIdLst>
  <p:handoutMasterIdLst>
    <p:handoutMasterId r:id="rId15"/>
  </p:handoutMasterIdLst>
  <p:sldIdLst>
    <p:sldId id="1526" r:id="rId2"/>
    <p:sldId id="1464" r:id="rId3"/>
    <p:sldId id="1452" r:id="rId4"/>
    <p:sldId id="1465" r:id="rId5"/>
    <p:sldId id="1466" r:id="rId6"/>
    <p:sldId id="1467" r:id="rId7"/>
    <p:sldId id="1478" r:id="rId8"/>
    <p:sldId id="1472" r:id="rId9"/>
    <p:sldId id="1473" r:id="rId10"/>
    <p:sldId id="1529" r:id="rId11"/>
    <p:sldId id="1476" r:id="rId12"/>
    <p:sldId id="149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C67"/>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18" autoAdjust="0"/>
    <p:restoredTop sz="65548" autoAdjust="0"/>
  </p:normalViewPr>
  <p:slideViewPr>
    <p:cSldViewPr snapToGrid="0">
      <p:cViewPr varScale="1">
        <p:scale>
          <a:sx n="78" d="100"/>
          <a:sy n="78" d="100"/>
        </p:scale>
        <p:origin x="2172" y="120"/>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91" d="100"/>
          <a:sy n="91" d="100"/>
        </p:scale>
        <p:origin x="375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9996A5-CDFA-4FEF-B9FA-99C6A27416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C6002D5-AFD6-4B64-889C-6089F5AD0B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E72F5D-C35F-4583-AC44-96057386B1C3}" type="datetimeFigureOut">
              <a:rPr lang="en-US" smtClean="0"/>
              <a:t>2/23/2024</a:t>
            </a:fld>
            <a:endParaRPr lang="en-US"/>
          </a:p>
        </p:txBody>
      </p:sp>
      <p:sp>
        <p:nvSpPr>
          <p:cNvPr id="4" name="Footer Placeholder 3">
            <a:extLst>
              <a:ext uri="{FF2B5EF4-FFF2-40B4-BE49-F238E27FC236}">
                <a16:creationId xmlns:a16="http://schemas.microsoft.com/office/drawing/2014/main" id="{9B6892E0-9B3D-4A16-A3D7-65F9D5451F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394A9B6-496B-4302-B6B3-7998B21AA1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2B022A-1C23-4C6C-B7AA-C008090E503C}" type="slidenum">
              <a:rPr lang="en-US" smtClean="0"/>
              <a:t>‹#›</a:t>
            </a:fld>
            <a:endParaRPr lang="en-US"/>
          </a:p>
        </p:txBody>
      </p:sp>
    </p:spTree>
    <p:extLst>
      <p:ext uri="{BB962C8B-B14F-4D97-AF65-F5344CB8AC3E}">
        <p14:creationId xmlns:p14="http://schemas.microsoft.com/office/powerpoint/2010/main" val="3752406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EEFC5D-34F1-49CC-B075-2C1CB9B5A5B7}" type="datetimeFigureOut">
              <a:rPr lang="en-US" smtClean="0"/>
              <a:t>2/23/2024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D0238-40BC-4CCE-B51E-62AE5A568757}" type="slidenum">
              <a:rPr lang="en-US" smtClean="0"/>
              <a:t>‹#›</a:t>
            </a:fld>
            <a:endParaRPr lang="en-US"/>
          </a:p>
        </p:txBody>
      </p:sp>
    </p:spTree>
    <p:extLst>
      <p:ext uri="{BB962C8B-B14F-4D97-AF65-F5344CB8AC3E}">
        <p14:creationId xmlns:p14="http://schemas.microsoft.com/office/powerpoint/2010/main" val="3070144010"/>
      </p:ext>
    </p:extLst>
  </p:cSld>
  <p:clrMap bg1="lt1" tx1="dk1" bg2="lt2" tx2="dk2" accent1="accent1" accent2="accent2" accent3="accent3" accent4="accent4" accent5="accent5" accent6="accent6" hlink="hlink" folHlink="folHlink"/>
  <p:notesStyle>
    <a:lvl1pPr marL="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1pPr>
    <a:lvl2pPr marL="36576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2pPr>
    <a:lvl3pPr marL="54864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3pPr>
    <a:lvl4pPr marL="73152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4pPr>
    <a:lvl5pPr marL="91440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1</a:t>
            </a:fld>
            <a:endParaRPr lang="en-US"/>
          </a:p>
        </p:txBody>
      </p:sp>
    </p:spTree>
    <p:extLst>
      <p:ext uri="{BB962C8B-B14F-4D97-AF65-F5344CB8AC3E}">
        <p14:creationId xmlns:p14="http://schemas.microsoft.com/office/powerpoint/2010/main" val="2629419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Some of Ezekiel may be found in Revelation, but not everything.</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2</a:t>
            </a:fld>
            <a:endParaRPr lang="en-US"/>
          </a:p>
        </p:txBody>
      </p:sp>
    </p:spTree>
    <p:extLst>
      <p:ext uri="{BB962C8B-B14F-4D97-AF65-F5344CB8AC3E}">
        <p14:creationId xmlns:p14="http://schemas.microsoft.com/office/powerpoint/2010/main" val="1031254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buFont typeface="Arial" panose="020B0604020202020204" pitchFamily="34" charset="0"/>
              <a:buChar char="•"/>
            </a:pPr>
            <a:r>
              <a:rPr lang="en-US" sz="2600" b="1" dirty="0">
                <a:solidFill>
                  <a:srgbClr val="202124"/>
                </a:solidFill>
                <a:latin typeface="Arial" panose="020B0604020202020204" pitchFamily="34" charset="0"/>
                <a:cs typeface="Arial" panose="020B0604020202020204" pitchFamily="34" charset="0"/>
              </a:rPr>
              <a:t>(Gr.) “A measure (quart) of wheat for a denarius”</a:t>
            </a:r>
          </a:p>
          <a:p>
            <a:pPr marL="914400" lvl="1" indent="-457200" algn="just">
              <a:buFont typeface="Wingdings" panose="05000000000000000000" pitchFamily="2" charset="2"/>
              <a:buChar char="Ø"/>
            </a:pPr>
            <a:r>
              <a:rPr lang="en-US" sz="2600" b="1" dirty="0">
                <a:solidFill>
                  <a:srgbClr val="202124"/>
                </a:solidFill>
                <a:latin typeface="Arial" panose="020B0604020202020204" pitchFamily="34" charset="0"/>
                <a:cs typeface="Arial" panose="020B0604020202020204" pitchFamily="34" charset="0"/>
              </a:rPr>
              <a:t>Day’s wage</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5</a:t>
            </a:fld>
            <a:endParaRPr lang="en-US"/>
          </a:p>
        </p:txBody>
      </p:sp>
    </p:spTree>
    <p:extLst>
      <p:ext uri="{BB962C8B-B14F-4D97-AF65-F5344CB8AC3E}">
        <p14:creationId xmlns:p14="http://schemas.microsoft.com/office/powerpoint/2010/main" val="1366757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“Beasts” – What does that mean??</a:t>
            </a:r>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6</a:t>
            </a:fld>
            <a:endParaRPr lang="en-US"/>
          </a:p>
        </p:txBody>
      </p:sp>
    </p:spTree>
    <p:extLst>
      <p:ext uri="{BB962C8B-B14F-4D97-AF65-F5344CB8AC3E}">
        <p14:creationId xmlns:p14="http://schemas.microsoft.com/office/powerpoint/2010/main" val="2176925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400" b="1" dirty="0">
                <a:latin typeface="Arial" pitchFamily="34" charset="0"/>
                <a:cs typeface="Arial" pitchFamily="34" charset="0"/>
              </a:rPr>
              <a:t>Arch of Constantine   </a:t>
            </a:r>
            <a:r>
              <a:rPr lang="en-US" sz="3600" b="1" dirty="0">
                <a:latin typeface="Arial" pitchFamily="34" charset="0"/>
                <a:cs typeface="Arial" pitchFamily="34" charset="0"/>
              </a:rPr>
              <a:t>(Caesar 306-337 AD) built 315</a:t>
            </a:r>
          </a:p>
          <a:p>
            <a:pPr algn="just"/>
            <a:endParaRPr lang="en-US" sz="3600" b="1" i="1" dirty="0">
              <a:latin typeface="Arial" panose="020B0604020202020204" pitchFamily="34" charset="0"/>
              <a:cs typeface="Arial" panose="020B0604020202020204" pitchFamily="34" charset="0"/>
            </a:endParaRPr>
          </a:p>
          <a:p>
            <a:pPr algn="just"/>
            <a:r>
              <a:rPr lang="en-US" sz="3600" b="1" i="1" dirty="0">
                <a:latin typeface="Arial" panose="020B0604020202020204" pitchFamily="34" charset="0"/>
                <a:cs typeface="Arial" panose="020B0604020202020204" pitchFamily="34" charset="0"/>
              </a:rPr>
              <a:t>Revelation 6:8</a:t>
            </a:r>
          </a:p>
          <a:p>
            <a:pPr algn="just"/>
            <a:r>
              <a:rPr lang="en-US" sz="3600" b="1" i="1" baseline="30000" dirty="0">
                <a:solidFill>
                  <a:srgbClr val="C00000"/>
                </a:solidFill>
                <a:latin typeface="Arial" panose="020B0604020202020204" pitchFamily="34" charset="0"/>
                <a:cs typeface="Arial" panose="020B0604020202020204" pitchFamily="34" charset="0"/>
              </a:rPr>
              <a:t>8  </a:t>
            </a:r>
            <a:r>
              <a:rPr lang="en-US" sz="3600" b="1" i="1" dirty="0">
                <a:latin typeface="Arial" panose="020B0604020202020204" pitchFamily="34" charset="0"/>
                <a:cs typeface="Arial" panose="020B0604020202020204" pitchFamily="34" charset="0"/>
              </a:rPr>
              <a:t>And I looked, and behold a pale horse: and his name that sat on him was Death, and Hell [Hades] followed with him. And power was given unto them over the fourth part of the earth, to kill with sword, and with hunger, and with </a:t>
            </a:r>
            <a:r>
              <a:rPr lang="en-US" sz="3600" b="1" i="1" u="none" dirty="0">
                <a:solidFill>
                  <a:srgbClr val="C00000"/>
                </a:solidFill>
                <a:latin typeface="Arial" panose="020B0604020202020204" pitchFamily="34" charset="0"/>
                <a:cs typeface="Arial" panose="020B0604020202020204" pitchFamily="34" charset="0"/>
              </a:rPr>
              <a:t>death</a:t>
            </a:r>
            <a:r>
              <a:rPr lang="en-US" sz="3600" b="1" i="1" dirty="0">
                <a:latin typeface="Arial" panose="020B0604020202020204" pitchFamily="34" charset="0"/>
                <a:cs typeface="Arial" panose="020B0604020202020204" pitchFamily="34" charset="0"/>
              </a:rPr>
              <a:t>, and with the beasts of the earth. </a:t>
            </a:r>
            <a:r>
              <a:rPr lang="en-US" sz="3600" b="1" i="1" baseline="30000" dirty="0">
                <a:solidFill>
                  <a:srgbClr val="FF0000"/>
                </a:solidFill>
                <a:latin typeface="Arial" panose="020B0604020202020204" pitchFamily="34" charset="0"/>
                <a:cs typeface="Arial" panose="020B0604020202020204" pitchFamily="34" charset="0"/>
              </a:rPr>
              <a:t>1</a:t>
            </a:r>
            <a:r>
              <a:rPr lang="en-US" sz="3600" b="1" i="1" dirty="0">
                <a:latin typeface="Arial" panose="020B0604020202020204" pitchFamily="34" charset="0"/>
                <a:cs typeface="Arial" panose="020B0604020202020204" pitchFamily="34" charset="0"/>
              </a:rPr>
              <a:t> </a:t>
            </a:r>
          </a:p>
          <a:p>
            <a:endParaRPr lang="en-US" b="1" dirty="0"/>
          </a:p>
          <a:p>
            <a:pPr marL="342900" marR="0" lvl="0" indent="-342900">
              <a:lnSpc>
                <a:spcPct val="107000"/>
              </a:lnSpc>
              <a:spcBef>
                <a:spcPts val="0"/>
              </a:spcBef>
              <a:spcAft>
                <a:spcPts val="0"/>
              </a:spcAft>
              <a:buFont typeface="Symbol" panose="05050102010706020507" pitchFamily="18" charset="2"/>
              <a:buChar char=""/>
            </a:pPr>
            <a:r>
              <a:rPr lang="en-US" sz="18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Were Saints were forced into the colosseum arena as gladiators by the Caesars?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08660" marR="0" lvl="1" indent="-342900">
              <a:lnSpc>
                <a:spcPct val="107000"/>
              </a:lnSpc>
              <a:spcBef>
                <a:spcPts val="0"/>
              </a:spcBef>
              <a:spcAft>
                <a:spcPts val="0"/>
              </a:spcAft>
              <a:buSzPts val="1200"/>
              <a:buFont typeface="Courier New" panose="02070309020205020404" pitchFamily="49" charset="0"/>
              <a:buChar char="o"/>
            </a:pPr>
            <a:r>
              <a:rPr lang="en-US" sz="18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Historians say Christians may have died in the colosseum in Rome.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08660" marR="0" lvl="1" indent="-342900">
              <a:lnSpc>
                <a:spcPct val="107000"/>
              </a:lnSpc>
              <a:spcBef>
                <a:spcPts val="0"/>
              </a:spcBef>
              <a:spcAft>
                <a:spcPts val="0"/>
              </a:spcAft>
              <a:buSzPts val="1200"/>
              <a:buFont typeface="Courier New" panose="02070309020205020404" pitchFamily="49" charset="0"/>
              <a:buChar char="o"/>
            </a:pPr>
            <a:r>
              <a:rPr lang="en-US" sz="18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But, not specifically targeted for that type of execution.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8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Does “beast of the earth” in verse 8 indicate otherwise?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7</a:t>
            </a:fld>
            <a:endParaRPr lang="en-US"/>
          </a:p>
        </p:txBody>
      </p:sp>
    </p:spTree>
    <p:extLst>
      <p:ext uri="{BB962C8B-B14F-4D97-AF65-F5344CB8AC3E}">
        <p14:creationId xmlns:p14="http://schemas.microsoft.com/office/powerpoint/2010/main" val="218278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indent="-182880">
              <a:buFont typeface="Arial" panose="020B0604020202020204" pitchFamily="34" charset="0"/>
              <a:buChar char="•"/>
            </a:pPr>
            <a:r>
              <a:rPr lang="en-US" sz="1200" b="1" dirty="0">
                <a:solidFill>
                  <a:srgbClr val="FFFF00"/>
                </a:solidFill>
                <a:latin typeface="Arial" panose="020B0604020202020204" pitchFamily="34" charset="0"/>
                <a:cs typeface="Arial" panose="020B0604020202020204" pitchFamily="34" charset="0"/>
              </a:rPr>
              <a:t>First significant symbol we have to interpret.  </a:t>
            </a:r>
          </a:p>
          <a:p>
            <a:pPr marL="182880" indent="-182880">
              <a:buFont typeface="Arial" panose="020B0604020202020204" pitchFamily="34" charset="0"/>
              <a:buChar char="•"/>
            </a:pPr>
            <a:endParaRPr lang="en-US" sz="1200" b="1" dirty="0">
              <a:solidFill>
                <a:srgbClr val="FFFF00"/>
              </a:solidFill>
              <a:latin typeface="Arial" panose="020B0604020202020204" pitchFamily="34" charset="0"/>
              <a:cs typeface="Arial" panose="020B0604020202020204" pitchFamily="34" charset="0"/>
            </a:endParaRPr>
          </a:p>
          <a:p>
            <a:pPr marL="182880" indent="-182880">
              <a:buFont typeface="Arial" panose="020B0604020202020204" pitchFamily="34" charset="0"/>
              <a:buChar char="•"/>
            </a:pPr>
            <a:r>
              <a:rPr lang="en-US" sz="1200" b="1" dirty="0">
                <a:solidFill>
                  <a:srgbClr val="FFFF00"/>
                </a:solidFill>
                <a:latin typeface="Arial" panose="020B0604020202020204" pitchFamily="34" charset="0"/>
                <a:cs typeface="Arial" panose="020B0604020202020204" pitchFamily="34" charset="0"/>
              </a:rPr>
              <a:t>4 stages of war</a:t>
            </a:r>
          </a:p>
          <a:p>
            <a:pPr marL="548640" lvl="1" indent="-182880">
              <a:buFont typeface="Courier New" panose="02070309020205020404" pitchFamily="49" charset="0"/>
              <a:buChar char="o"/>
            </a:pPr>
            <a:r>
              <a:rPr lang="en-US" sz="1200" b="1" dirty="0">
                <a:solidFill>
                  <a:srgbClr val="FFFF00"/>
                </a:solidFill>
                <a:latin typeface="Arial" panose="020B0604020202020204" pitchFamily="34" charset="0"/>
                <a:cs typeface="Arial" panose="020B0604020202020204" pitchFamily="34" charset="0"/>
              </a:rPr>
              <a:t>Steps to destroy your enemy</a:t>
            </a:r>
          </a:p>
          <a:p>
            <a:pPr marL="182880" indent="-182880">
              <a:buFont typeface="Arial" panose="020B0604020202020204" pitchFamily="34" charset="0"/>
              <a:buChar char="•"/>
            </a:pPr>
            <a:endParaRPr lang="en-US" sz="1200" b="1" dirty="0">
              <a:solidFill>
                <a:srgbClr val="FFFF00"/>
              </a:solidFill>
              <a:latin typeface="Arial" panose="020B0604020202020204" pitchFamily="34" charset="0"/>
              <a:cs typeface="Arial" panose="020B0604020202020204" pitchFamily="34" charset="0"/>
            </a:endParaRPr>
          </a:p>
          <a:p>
            <a:pPr marL="182880" indent="-182880">
              <a:buFont typeface="Arial" panose="020B0604020202020204" pitchFamily="34" charset="0"/>
              <a:buChar char="•"/>
            </a:pPr>
            <a:r>
              <a:rPr lang="en-US" sz="1200" b="1" dirty="0">
                <a:solidFill>
                  <a:srgbClr val="FFFF00"/>
                </a:solidFill>
                <a:latin typeface="Arial" panose="020B0604020202020204" pitchFamily="34" charset="0"/>
                <a:cs typeface="Arial" panose="020B0604020202020204" pitchFamily="34" charset="0"/>
              </a:rPr>
              <a:t>Exactly parallels fate of 1</a:t>
            </a:r>
            <a:r>
              <a:rPr lang="en-US" sz="1200" b="1" baseline="30000" dirty="0">
                <a:solidFill>
                  <a:srgbClr val="FFFF00"/>
                </a:solidFill>
                <a:latin typeface="Arial" panose="020B0604020202020204" pitchFamily="34" charset="0"/>
                <a:cs typeface="Arial" panose="020B0604020202020204" pitchFamily="34" charset="0"/>
              </a:rPr>
              <a:t>st</a:t>
            </a:r>
            <a:r>
              <a:rPr lang="en-US" sz="1200" b="1" dirty="0">
                <a:solidFill>
                  <a:srgbClr val="FFFF00"/>
                </a:solidFill>
                <a:latin typeface="Arial" panose="020B0604020202020204" pitchFamily="34" charset="0"/>
                <a:cs typeface="Arial" panose="020B0604020202020204" pitchFamily="34" charset="0"/>
              </a:rPr>
              <a:t> century saints with the Roman Empire</a:t>
            </a:r>
          </a:p>
          <a:p>
            <a:pPr marL="640080" lvl="1" indent="-182880">
              <a:buFont typeface="Courier New" panose="02070309020205020404" pitchFamily="49" charset="0"/>
              <a:buChar char="o"/>
            </a:pPr>
            <a:r>
              <a:rPr lang="en-US" sz="1200" b="1" dirty="0">
                <a:solidFill>
                  <a:srgbClr val="FFFF00"/>
                </a:solidFill>
                <a:latin typeface="Arial" panose="020B0604020202020204" pitchFamily="34" charset="0"/>
                <a:cs typeface="Arial" panose="020B0604020202020204" pitchFamily="34" charset="0"/>
              </a:rPr>
              <a:t>Beasts – Roman colosseum </a:t>
            </a:r>
          </a:p>
          <a:p>
            <a:pPr marL="640080" lvl="1" indent="-182880">
              <a:buFont typeface="Courier New" panose="02070309020205020404" pitchFamily="49" charset="0"/>
              <a:buChar char="o"/>
            </a:pPr>
            <a:r>
              <a:rPr lang="en-US" sz="1200" b="1" dirty="0">
                <a:solidFill>
                  <a:srgbClr val="FFFF00"/>
                </a:solidFill>
                <a:latin typeface="Arial" panose="020B0604020202020204" pitchFamily="34" charset="0"/>
                <a:cs typeface="Arial" panose="020B0604020202020204" pitchFamily="34" charset="0"/>
              </a:rPr>
              <a:t>Hunger &amp; Plague – Chapter 13 being refused commerce</a:t>
            </a:r>
          </a:p>
          <a:p>
            <a:pPr marL="182880" indent="-182880">
              <a:buFont typeface="Arial" panose="020B0604020202020204" pitchFamily="34" charset="0"/>
              <a:buChar char="•"/>
            </a:pPr>
            <a:endParaRPr lang="en-US" sz="1200" b="1" dirty="0">
              <a:solidFill>
                <a:srgbClr val="FFFF00"/>
              </a:solidFill>
              <a:latin typeface="Arial" panose="020B0604020202020204" pitchFamily="34" charset="0"/>
              <a:cs typeface="Arial" panose="020B0604020202020204" pitchFamily="34" charset="0"/>
            </a:endParaRPr>
          </a:p>
          <a:p>
            <a:pPr marL="182880" indent="-182880">
              <a:buFont typeface="Arial" panose="020B0604020202020204" pitchFamily="34" charset="0"/>
              <a:buChar char="•"/>
            </a:pPr>
            <a:r>
              <a:rPr lang="en-US" sz="1200" b="1" dirty="0">
                <a:solidFill>
                  <a:srgbClr val="FFFF00"/>
                </a:solidFill>
                <a:latin typeface="Arial" panose="020B0604020202020204" pitchFamily="34" charset="0"/>
                <a:cs typeface="Arial" panose="020B0604020202020204" pitchFamily="34" charset="0"/>
              </a:rPr>
              <a:t>This is the fate of the 1</a:t>
            </a:r>
            <a:r>
              <a:rPr lang="en-US" sz="1200" b="1" baseline="30000" dirty="0">
                <a:solidFill>
                  <a:srgbClr val="FFFF00"/>
                </a:solidFill>
                <a:latin typeface="Arial" panose="020B0604020202020204" pitchFamily="34" charset="0"/>
                <a:cs typeface="Arial" panose="020B0604020202020204" pitchFamily="34" charset="0"/>
              </a:rPr>
              <a:t>st</a:t>
            </a:r>
            <a:r>
              <a:rPr lang="en-US" sz="1200" b="1" dirty="0">
                <a:solidFill>
                  <a:srgbClr val="FFFF00"/>
                </a:solidFill>
                <a:latin typeface="Arial" panose="020B0604020202020204" pitchFamily="34" charset="0"/>
                <a:cs typeface="Arial" panose="020B0604020202020204" pitchFamily="34" charset="0"/>
              </a:rPr>
              <a:t> century church</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1" dirty="0">
                <a:solidFill>
                  <a:srgbClr val="FFFF00"/>
                </a:solidFill>
                <a:latin typeface="Arial" panose="020B0604020202020204" pitchFamily="34" charset="0"/>
                <a:cs typeface="Arial" panose="020B0604020202020204" pitchFamily="34" charset="0"/>
              </a:rPr>
              <a:t>God is saying, “I know what is happening to you. You just remain faithful.  I will take care of it.”</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sz="1200" b="1" dirty="0">
              <a:solidFill>
                <a:srgbClr val="FFFF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8</a:t>
            </a:fld>
            <a:endParaRPr lang="en-US"/>
          </a:p>
        </p:txBody>
      </p:sp>
    </p:spTree>
    <p:extLst>
      <p:ext uri="{BB962C8B-B14F-4D97-AF65-F5344CB8AC3E}">
        <p14:creationId xmlns:p14="http://schemas.microsoft.com/office/powerpoint/2010/main" val="1223912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What is Chapter 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Seeing the anatomy of a judgment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Table of Contents for Revelation</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Summary of what is occurring or what is about to occur</a:t>
            </a:r>
          </a:p>
          <a:p>
            <a:pPr marL="171450" indent="-1714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b="1" dirty="0">
                <a:latin typeface="Arial" panose="020B0604020202020204" pitchFamily="34" charset="0"/>
                <a:cs typeface="Arial" panose="020B0604020202020204" pitchFamily="34" charset="0"/>
              </a:rPr>
              <a:t>God’s opening statement as he lays out his case against villain of Revelation</a:t>
            </a:r>
          </a:p>
          <a:p>
            <a:pPr marL="171450" indent="-1714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We are given hints and clues as to the villain’s identity as Revelation unfolds</a:t>
            </a:r>
          </a:p>
          <a:p>
            <a:pPr marL="171450" indent="-171450">
              <a:buFont typeface="Arial" panose="020B0604020202020204" pitchFamily="34" charset="0"/>
              <a:buChar cha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11</a:t>
            </a:fld>
            <a:endParaRPr lang="en-US"/>
          </a:p>
        </p:txBody>
      </p:sp>
    </p:spTree>
    <p:extLst>
      <p:ext uri="{BB962C8B-B14F-4D97-AF65-F5344CB8AC3E}">
        <p14:creationId xmlns:p14="http://schemas.microsoft.com/office/powerpoint/2010/main" val="2311718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do you determine what Revelation’s Tribulation actually is?</a:t>
            </a:r>
          </a:p>
          <a:p>
            <a:r>
              <a:rPr lang="en-US" b="1" dirty="0"/>
              <a:t>How do you determine the identity of Revelation’s villain?</a:t>
            </a:r>
          </a:p>
          <a:p>
            <a:r>
              <a:rPr lang="en-US" b="1" dirty="0"/>
              <a:t>How do you determine why John wept in chapter 5?</a:t>
            </a:r>
          </a:p>
          <a:p>
            <a:r>
              <a:rPr lang="en-US" b="1" dirty="0"/>
              <a:t>How do you determine the purpose and use of the scroll with 7 seals?</a:t>
            </a:r>
          </a:p>
          <a:p>
            <a:endParaRPr lang="en-US" b="1" dirty="0"/>
          </a:p>
          <a:p>
            <a:pPr marL="182880" indent="-182880">
              <a:buFont typeface="Arial" panose="020B0604020202020204" pitchFamily="34" charset="0"/>
              <a:buChar char="•"/>
            </a:pPr>
            <a:r>
              <a:rPr lang="en-US" b="1" dirty="0"/>
              <a:t>The answers are in the “Forbidden Zone”</a:t>
            </a:r>
          </a:p>
          <a:p>
            <a:pPr marL="182880" indent="-182880">
              <a:buFont typeface="Arial" panose="020B0604020202020204" pitchFamily="34" charset="0"/>
              <a:buChar char="•"/>
            </a:pPr>
            <a:endParaRPr lang="en-US" b="1" dirty="0"/>
          </a:p>
          <a:p>
            <a:pPr marL="182880" indent="-182880">
              <a:buFont typeface="Arial" panose="020B0604020202020204" pitchFamily="34" charset="0"/>
              <a:buChar char="•"/>
            </a:pPr>
            <a:r>
              <a:rPr lang="en-US" b="1" dirty="0"/>
              <a:t>Revelation is laid out in story, but it is not actually a story per sei</a:t>
            </a:r>
          </a:p>
          <a:p>
            <a:pPr marL="182880" indent="-182880">
              <a:buFont typeface="Arial" panose="020B0604020202020204" pitchFamily="34" charset="0"/>
              <a:buChar char="•"/>
            </a:pPr>
            <a:endParaRPr lang="en-US" b="1" dirty="0"/>
          </a:p>
          <a:p>
            <a:pPr marL="182880" indent="-182880">
              <a:buFont typeface="Arial" panose="020B0604020202020204" pitchFamily="34" charset="0"/>
              <a:buChar char="•"/>
            </a:pPr>
            <a:r>
              <a:rPr lang="en-US" b="1" dirty="0"/>
              <a:t>God is laying out his case against the villain of Revelation</a:t>
            </a:r>
          </a:p>
          <a:p>
            <a:pPr marL="182880" indent="-182880">
              <a:buFont typeface="Arial" panose="020B0604020202020204" pitchFamily="34" charset="0"/>
              <a:buChar char="•"/>
            </a:pPr>
            <a:endParaRPr lang="en-US" b="1" dirty="0"/>
          </a:p>
          <a:p>
            <a:pPr marL="182880" indent="-182880">
              <a:buFont typeface="Arial" panose="020B0604020202020204" pitchFamily="34" charset="0"/>
              <a:buChar char="•"/>
            </a:pPr>
            <a:r>
              <a:rPr lang="en-US" b="1" dirty="0"/>
              <a:t>This is the anatomy of God’s judgment against evil, not just the villain of Revelation!</a:t>
            </a:r>
          </a:p>
          <a:p>
            <a:pPr marL="182880" indent="-182880">
              <a:buFont typeface="Arial" panose="020B0604020202020204" pitchFamily="34" charset="0"/>
              <a:buChar char="•"/>
            </a:pPr>
            <a:endParaRPr lang="en-US" b="1" dirty="0"/>
          </a:p>
          <a:p>
            <a:pPr marL="182880" indent="-182880">
              <a:buFont typeface="Arial" panose="020B0604020202020204" pitchFamily="34" charset="0"/>
              <a:buChar char="•"/>
            </a:pPr>
            <a:r>
              <a:rPr lang="en-US" b="1" dirty="0"/>
              <a:t>Chapter 6 = Opening Statement (Table of Contents)</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12</a:t>
            </a:fld>
            <a:endParaRPr lang="en-US"/>
          </a:p>
        </p:txBody>
      </p:sp>
    </p:spTree>
    <p:extLst>
      <p:ext uri="{BB962C8B-B14F-4D97-AF65-F5344CB8AC3E}">
        <p14:creationId xmlns:p14="http://schemas.microsoft.com/office/powerpoint/2010/main" val="3387621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D2B3F6-9AFC-B3FF-7799-771477BEC9A1}"/>
              </a:ext>
            </a:extLst>
          </p:cNvPr>
          <p:cNvSpPr>
            <a:spLocks noGrp="1"/>
          </p:cNvSpPr>
          <p:nvPr>
            <p:ph type="sldNum" sz="quarter" idx="10"/>
          </p:nvPr>
        </p:nvSpPr>
        <p:spPr/>
        <p:txBody>
          <a:bodyPr/>
          <a:lstStyle/>
          <a:p>
            <a:fld id="{074AB93A-AEF6-4B2B-8015-AB1375F19FCF}" type="slidenum">
              <a:rPr lang="en-US" smtClean="0"/>
              <a:pPr/>
              <a:t>‹#›</a:t>
            </a:fld>
            <a:endParaRPr lang="en-US"/>
          </a:p>
        </p:txBody>
      </p:sp>
    </p:spTree>
    <p:extLst>
      <p:ext uri="{BB962C8B-B14F-4D97-AF65-F5344CB8AC3E}">
        <p14:creationId xmlns:p14="http://schemas.microsoft.com/office/powerpoint/2010/main" val="407404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D350FB-706B-3CD9-0A0F-AE6326BE19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71" y="-2015"/>
            <a:ext cx="12201720" cy="6860015"/>
          </a:xfrm>
          <a:prstGeom prst="rect">
            <a:avLst/>
          </a:prstGeom>
        </p:spPr>
      </p:pic>
      <p:grpSp>
        <p:nvGrpSpPr>
          <p:cNvPr id="5" name="Group 4">
            <a:extLst>
              <a:ext uri="{FF2B5EF4-FFF2-40B4-BE49-F238E27FC236}">
                <a16:creationId xmlns:a16="http://schemas.microsoft.com/office/drawing/2014/main" id="{901A4708-DBBA-FE6A-8E68-24273EAFAC9C}"/>
              </a:ext>
            </a:extLst>
          </p:cNvPr>
          <p:cNvGrpSpPr/>
          <p:nvPr userDrawn="1"/>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AF526929-6854-E04D-B942-9CE909740EF5}"/>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9" name="Group 8">
              <a:extLst>
                <a:ext uri="{FF2B5EF4-FFF2-40B4-BE49-F238E27FC236}">
                  <a16:creationId xmlns:a16="http://schemas.microsoft.com/office/drawing/2014/main" id="{B1E558B4-43DB-018E-07F8-8FA7025F3366}"/>
                </a:ext>
              </a:extLst>
            </p:cNvPr>
            <p:cNvGrpSpPr/>
            <p:nvPr/>
          </p:nvGrpSpPr>
          <p:grpSpPr>
            <a:xfrm>
              <a:off x="-8349" y="950081"/>
              <a:ext cx="9147932" cy="466344"/>
              <a:chOff x="-8349" y="950081"/>
              <a:chExt cx="9147932" cy="466344"/>
            </a:xfrm>
          </p:grpSpPr>
          <p:pic>
            <p:nvPicPr>
              <p:cNvPr id="15" name="Picture 14">
                <a:extLst>
                  <a:ext uri="{FF2B5EF4-FFF2-40B4-BE49-F238E27FC236}">
                    <a16:creationId xmlns:a16="http://schemas.microsoft.com/office/drawing/2014/main" id="{C9F1F074-9D26-5C38-4FC3-AADA779161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6" name="Picture 15">
                <a:extLst>
                  <a:ext uri="{FF2B5EF4-FFF2-40B4-BE49-F238E27FC236}">
                    <a16:creationId xmlns:a16="http://schemas.microsoft.com/office/drawing/2014/main" id="{ADEB90B8-7871-4A7B-7B64-9AA1A1BBEE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grpSp>
        <p:nvGrpSpPr>
          <p:cNvPr id="17" name="Group 16">
            <a:extLst>
              <a:ext uri="{FF2B5EF4-FFF2-40B4-BE49-F238E27FC236}">
                <a16:creationId xmlns:a16="http://schemas.microsoft.com/office/drawing/2014/main" id="{C1878111-CF49-61F5-E5CE-4EA8E28BB2BF}"/>
              </a:ext>
            </a:extLst>
          </p:cNvPr>
          <p:cNvGrpSpPr/>
          <p:nvPr userDrawn="1"/>
        </p:nvGrpSpPr>
        <p:grpSpPr>
          <a:xfrm>
            <a:off x="0" y="6766560"/>
            <a:ext cx="12204192" cy="91440"/>
            <a:chOff x="-8349" y="950081"/>
            <a:chExt cx="9147932" cy="466344"/>
          </a:xfrm>
        </p:grpSpPr>
        <p:pic>
          <p:nvPicPr>
            <p:cNvPr id="18" name="Picture 17">
              <a:extLst>
                <a:ext uri="{FF2B5EF4-FFF2-40B4-BE49-F238E27FC236}">
                  <a16:creationId xmlns:a16="http://schemas.microsoft.com/office/drawing/2014/main" id="{DB52C3AE-6B4E-705A-7170-E13DB716B14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9" name="Picture 18">
              <a:extLst>
                <a:ext uri="{FF2B5EF4-FFF2-40B4-BE49-F238E27FC236}">
                  <a16:creationId xmlns:a16="http://schemas.microsoft.com/office/drawing/2014/main" id="{645ACB53-BDE7-A145-7016-DF5FEE6BEE6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sp>
        <p:nvSpPr>
          <p:cNvPr id="2" name="Slide Number Placeholder 1">
            <a:extLst>
              <a:ext uri="{FF2B5EF4-FFF2-40B4-BE49-F238E27FC236}">
                <a16:creationId xmlns:a16="http://schemas.microsoft.com/office/drawing/2014/main" id="{4E534499-3A2D-6704-D2A4-0A4F553904B4}"/>
              </a:ext>
            </a:extLst>
          </p:cNvPr>
          <p:cNvSpPr>
            <a:spLocks noGrp="1"/>
          </p:cNvSpPr>
          <p:nvPr>
            <p:ph type="sldNum" sz="quarter" idx="4"/>
          </p:nvPr>
        </p:nvSpPr>
        <p:spPr>
          <a:xfrm>
            <a:off x="11427229" y="57640"/>
            <a:ext cx="741105" cy="365125"/>
          </a:xfrm>
          <a:prstGeom prst="rect">
            <a:avLst/>
          </a:prstGeom>
        </p:spPr>
        <p:txBody>
          <a:bodyPr vert="horz" lIns="91440" tIns="45720" rIns="91440" bIns="45720" rtlCol="0" anchor="ctr"/>
          <a:lstStyle>
            <a:lvl1pPr algn="ctr">
              <a:defRPr sz="2000" b="1">
                <a:solidFill>
                  <a:srgbClr val="FFFF00"/>
                </a:solidFill>
                <a:latin typeface="Arial" panose="020B0604020202020204" pitchFamily="34" charset="0"/>
                <a:cs typeface="Arial" panose="020B0604020202020204" pitchFamily="34" charset="0"/>
              </a:defRPr>
            </a:lvl1pPr>
          </a:lstStyle>
          <a:p>
            <a:fld id="{074AB93A-AEF6-4B2B-8015-AB1375F19FCF}" type="slidenum">
              <a:rPr lang="en-US" smtClean="0"/>
              <a:pPr/>
              <a:t>‹#›</a:t>
            </a:fld>
            <a:endParaRPr lang="en-US"/>
          </a:p>
        </p:txBody>
      </p:sp>
    </p:spTree>
    <p:extLst>
      <p:ext uri="{BB962C8B-B14F-4D97-AF65-F5344CB8AC3E}">
        <p14:creationId xmlns:p14="http://schemas.microsoft.com/office/powerpoint/2010/main" val="4020486992"/>
      </p:ext>
    </p:extLst>
  </p:cSld>
  <p:clrMap bg1="lt1" tx1="dk1" bg2="lt2" tx2="dk2" accent1="accent1" accent2="accent2" accent3="accent3" accent4="accent4" accent5="accent5" accent6="accent6" hlink="hlink" folHlink="folHlink"/>
  <p:sldLayoutIdLst>
    <p:sldLayoutId id="214748365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25D359-D9F8-4D00-9BF3-28474C1D5882}"/>
              </a:ext>
            </a:extLst>
          </p:cNvPr>
          <p:cNvSpPr/>
          <p:nvPr/>
        </p:nvSpPr>
        <p:spPr>
          <a:xfrm>
            <a:off x="0" y="-11631"/>
            <a:ext cx="12191999"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FFFF00"/>
              </a:solidFill>
            </a:endParaRPr>
          </a:p>
        </p:txBody>
      </p:sp>
      <p:sp>
        <p:nvSpPr>
          <p:cNvPr id="9" name="TextBox 8">
            <a:extLst>
              <a:ext uri="{FF2B5EF4-FFF2-40B4-BE49-F238E27FC236}">
                <a16:creationId xmlns:a16="http://schemas.microsoft.com/office/drawing/2014/main" id="{F5224852-5BCA-193F-92E6-AD5D6DF80A54}"/>
              </a:ext>
            </a:extLst>
          </p:cNvPr>
          <p:cNvSpPr txBox="1"/>
          <p:nvPr/>
        </p:nvSpPr>
        <p:spPr>
          <a:xfrm>
            <a:off x="2210546" y="2638356"/>
            <a:ext cx="7770910" cy="1569660"/>
          </a:xfrm>
          <a:prstGeom prst="rect">
            <a:avLst/>
          </a:prstGeom>
          <a:noFill/>
        </p:spPr>
        <p:txBody>
          <a:bodyPr wrap="none" rtlCol="0">
            <a:spAutoFit/>
          </a:bodyPr>
          <a:lstStyle/>
          <a:p>
            <a:pPr algn="ctr"/>
            <a:r>
              <a:rPr lang="en-US" sz="9600" b="1" dirty="0">
                <a:solidFill>
                  <a:srgbClr val="FFFF00"/>
                </a:solidFill>
                <a:latin typeface="Arial Rounded MT Bold" panose="020F0704030504030204" pitchFamily="34" charset="0"/>
                <a:cs typeface="Arial" panose="020B0604020202020204" pitchFamily="34" charset="0"/>
              </a:rPr>
              <a:t>Revelation  6</a:t>
            </a:r>
          </a:p>
        </p:txBody>
      </p:sp>
    </p:spTree>
    <p:extLst>
      <p:ext uri="{BB962C8B-B14F-4D97-AF65-F5344CB8AC3E}">
        <p14:creationId xmlns:p14="http://schemas.microsoft.com/office/powerpoint/2010/main" val="60766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1BAAE-3FFE-69B5-6E85-C990C25E41F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35595E-1C63-5427-2B04-377F86D0FD14}"/>
              </a:ext>
            </a:extLst>
          </p:cNvPr>
          <p:cNvSpPr>
            <a:spLocks noGrp="1"/>
          </p:cNvSpPr>
          <p:nvPr>
            <p:ph type="sldNum" sz="quarter" idx="10"/>
          </p:nvPr>
        </p:nvSpPr>
        <p:spPr/>
        <p:txBody>
          <a:bodyPr/>
          <a:lstStyle/>
          <a:p>
            <a:fld id="{074AB93A-AEF6-4B2B-8015-AB1375F19FCF}" type="slidenum">
              <a:rPr lang="en-US" smtClean="0"/>
              <a:pPr/>
              <a:t>10</a:t>
            </a:fld>
            <a:endParaRPr lang="en-US"/>
          </a:p>
        </p:txBody>
      </p:sp>
      <p:sp>
        <p:nvSpPr>
          <p:cNvPr id="3" name="Title 1">
            <a:extLst>
              <a:ext uri="{FF2B5EF4-FFF2-40B4-BE49-F238E27FC236}">
                <a16:creationId xmlns:a16="http://schemas.microsoft.com/office/drawing/2014/main" id="{A232FDBB-7741-2457-3159-9D5793B4298B}"/>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6:12-17</a:t>
            </a:r>
          </a:p>
        </p:txBody>
      </p:sp>
      <p:sp>
        <p:nvSpPr>
          <p:cNvPr id="5" name="TextBox 4">
            <a:extLst>
              <a:ext uri="{FF2B5EF4-FFF2-40B4-BE49-F238E27FC236}">
                <a16:creationId xmlns:a16="http://schemas.microsoft.com/office/drawing/2014/main" id="{B3A76520-ADD3-3694-82F2-3B07BD294647}"/>
              </a:ext>
            </a:extLst>
          </p:cNvPr>
          <p:cNvSpPr txBox="1"/>
          <p:nvPr/>
        </p:nvSpPr>
        <p:spPr>
          <a:xfrm>
            <a:off x="-30612" y="589268"/>
            <a:ext cx="12198946" cy="4893647"/>
          </a:xfrm>
          <a:prstGeom prst="rect">
            <a:avLst/>
          </a:prstGeom>
          <a:solidFill>
            <a:srgbClr val="FFFF00"/>
          </a:solidFill>
          <a:ln>
            <a:solidFill>
              <a:schemeClr val="tx1"/>
            </a:solidFill>
          </a:ln>
        </p:spPr>
        <p:txBody>
          <a:bodyPr wrap="square">
            <a:spAutoFit/>
          </a:bodyPr>
          <a:lstStyle/>
          <a:p>
            <a:pPr algn="just"/>
            <a:r>
              <a:rPr lang="en-US" sz="2400" b="1" baseline="30000" dirty="0">
                <a:solidFill>
                  <a:srgbClr val="C00000"/>
                </a:solidFill>
                <a:latin typeface="Arial" panose="020B0604020202020204" pitchFamily="34" charset="0"/>
                <a:cs typeface="Arial" panose="020B0604020202020204" pitchFamily="34" charset="0"/>
              </a:rPr>
              <a:t>12</a:t>
            </a:r>
            <a:r>
              <a:rPr lang="en-US" sz="2400" b="1" i="1" baseline="30000" dirty="0">
                <a:solidFill>
                  <a:srgbClr val="C00000"/>
                </a:solidFill>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And I beheld when he had opened the </a:t>
            </a:r>
            <a:r>
              <a:rPr lang="en-US" sz="2400" b="1" i="1" dirty="0">
                <a:solidFill>
                  <a:srgbClr val="C00000"/>
                </a:solidFill>
                <a:latin typeface="Arial" panose="020B0604020202020204" pitchFamily="34" charset="0"/>
                <a:cs typeface="Arial" panose="020B0604020202020204" pitchFamily="34" charset="0"/>
              </a:rPr>
              <a:t>sixth</a:t>
            </a:r>
            <a:r>
              <a:rPr lang="en-US" sz="2400" b="1" i="1" dirty="0">
                <a:latin typeface="Arial" panose="020B0604020202020204" pitchFamily="34" charset="0"/>
                <a:cs typeface="Arial" panose="020B0604020202020204" pitchFamily="34" charset="0"/>
              </a:rPr>
              <a:t> seal, and, lo, there was a great earthquake; and the sun became black as sackcloth of hair, and the moon became as blood; </a:t>
            </a:r>
          </a:p>
          <a:p>
            <a:pPr algn="just"/>
            <a:r>
              <a:rPr lang="en-US" sz="2400" b="1" baseline="30000" dirty="0">
                <a:solidFill>
                  <a:srgbClr val="C00000"/>
                </a:solidFill>
                <a:latin typeface="Arial" panose="020B0604020202020204" pitchFamily="34" charset="0"/>
                <a:cs typeface="Arial" panose="020B0604020202020204" pitchFamily="34" charset="0"/>
              </a:rPr>
              <a:t>13</a:t>
            </a:r>
            <a:r>
              <a:rPr lang="en-US" sz="2400" b="1" i="1" baseline="30000" dirty="0">
                <a:solidFill>
                  <a:srgbClr val="C00000"/>
                </a:solidFill>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And the stars of heaven fell unto the earth, even as a fig tree casts her untimely figs, when she is shaken of a mighty wind. </a:t>
            </a:r>
          </a:p>
          <a:p>
            <a:pPr algn="just"/>
            <a:r>
              <a:rPr lang="en-US" sz="2400" b="1" baseline="30000" dirty="0">
                <a:solidFill>
                  <a:srgbClr val="C00000"/>
                </a:solidFill>
                <a:latin typeface="Arial" panose="020B0604020202020204" pitchFamily="34" charset="0"/>
                <a:cs typeface="Arial" panose="020B0604020202020204" pitchFamily="34" charset="0"/>
              </a:rPr>
              <a:t>14</a:t>
            </a:r>
            <a:r>
              <a:rPr lang="en-US" sz="2400" b="1" i="1" baseline="30000" dirty="0">
                <a:solidFill>
                  <a:srgbClr val="C00000"/>
                </a:solidFill>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And the heaven departed as a scroll when it is rolled together; and every mountain and island were moved out of their places. </a:t>
            </a:r>
          </a:p>
          <a:p>
            <a:pPr algn="just"/>
            <a:r>
              <a:rPr lang="en-US" sz="2400" b="1" baseline="30000" dirty="0">
                <a:solidFill>
                  <a:srgbClr val="C00000"/>
                </a:solidFill>
                <a:latin typeface="Arial" panose="020B0604020202020204" pitchFamily="34" charset="0"/>
                <a:cs typeface="Arial" panose="020B0604020202020204" pitchFamily="34" charset="0"/>
              </a:rPr>
              <a:t>15</a:t>
            </a:r>
            <a:r>
              <a:rPr lang="en-US" sz="2400" b="1" i="1" baseline="30000" dirty="0">
                <a:solidFill>
                  <a:srgbClr val="C00000"/>
                </a:solidFill>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And the </a:t>
            </a:r>
            <a:r>
              <a:rPr lang="en-US" sz="2400" b="1" i="1" u="sng" dirty="0">
                <a:solidFill>
                  <a:srgbClr val="C00000"/>
                </a:solidFill>
                <a:latin typeface="Arial" panose="020B0604020202020204" pitchFamily="34" charset="0"/>
                <a:cs typeface="Arial" panose="020B0604020202020204" pitchFamily="34" charset="0"/>
              </a:rPr>
              <a:t>kings of the earth</a:t>
            </a:r>
            <a:r>
              <a:rPr lang="en-US" sz="2400" b="1" i="1" dirty="0">
                <a:latin typeface="Arial" panose="020B0604020202020204" pitchFamily="34" charset="0"/>
                <a:cs typeface="Arial" panose="020B0604020202020204" pitchFamily="34" charset="0"/>
              </a:rPr>
              <a:t>, and the </a:t>
            </a:r>
            <a:r>
              <a:rPr lang="en-US" sz="2400" b="1" i="1" dirty="0">
                <a:solidFill>
                  <a:srgbClr val="C00000"/>
                </a:solidFill>
                <a:latin typeface="Arial" panose="020B0604020202020204" pitchFamily="34" charset="0"/>
                <a:cs typeface="Arial" panose="020B0604020202020204" pitchFamily="34" charset="0"/>
              </a:rPr>
              <a:t>great men</a:t>
            </a:r>
            <a:r>
              <a:rPr lang="en-US" sz="2400" b="1" i="1" dirty="0">
                <a:latin typeface="Arial" panose="020B0604020202020204" pitchFamily="34" charset="0"/>
                <a:cs typeface="Arial" panose="020B0604020202020204" pitchFamily="34" charset="0"/>
              </a:rPr>
              <a:t>, and the </a:t>
            </a:r>
            <a:r>
              <a:rPr lang="en-US" sz="2400" b="1" i="1" dirty="0">
                <a:solidFill>
                  <a:srgbClr val="C00000"/>
                </a:solidFill>
                <a:latin typeface="Arial" panose="020B0604020202020204" pitchFamily="34" charset="0"/>
                <a:cs typeface="Arial" panose="020B0604020202020204" pitchFamily="34" charset="0"/>
              </a:rPr>
              <a:t>rich men</a:t>
            </a:r>
            <a:r>
              <a:rPr lang="en-US" sz="2400" b="1" i="1" dirty="0">
                <a:latin typeface="Arial" panose="020B0604020202020204" pitchFamily="34" charset="0"/>
                <a:cs typeface="Arial" panose="020B0604020202020204" pitchFamily="34" charset="0"/>
              </a:rPr>
              <a:t>, and the </a:t>
            </a:r>
            <a:r>
              <a:rPr lang="en-US" sz="2400" b="1" i="1" u="sng" dirty="0">
                <a:solidFill>
                  <a:srgbClr val="C00000"/>
                </a:solidFill>
                <a:latin typeface="Arial" panose="020B0604020202020204" pitchFamily="34" charset="0"/>
                <a:cs typeface="Arial" panose="020B0604020202020204" pitchFamily="34" charset="0"/>
              </a:rPr>
              <a:t>chief captains</a:t>
            </a:r>
            <a:r>
              <a:rPr lang="en-US" sz="2400" b="1" i="1" dirty="0">
                <a:latin typeface="Arial" panose="020B0604020202020204" pitchFamily="34" charset="0"/>
                <a:cs typeface="Arial" panose="020B0604020202020204" pitchFamily="34" charset="0"/>
              </a:rPr>
              <a:t>, and the </a:t>
            </a:r>
            <a:r>
              <a:rPr lang="en-US" sz="2400" b="1" i="1" dirty="0">
                <a:solidFill>
                  <a:srgbClr val="C00000"/>
                </a:solidFill>
                <a:latin typeface="Arial" panose="020B0604020202020204" pitchFamily="34" charset="0"/>
                <a:cs typeface="Arial" panose="020B0604020202020204" pitchFamily="34" charset="0"/>
              </a:rPr>
              <a:t>mighty men</a:t>
            </a:r>
            <a:r>
              <a:rPr lang="en-US" sz="2400" b="1" i="1" dirty="0">
                <a:latin typeface="Arial" panose="020B0604020202020204" pitchFamily="34" charset="0"/>
                <a:cs typeface="Arial" panose="020B0604020202020204" pitchFamily="34" charset="0"/>
              </a:rPr>
              <a:t>, and every bondman, and every free man, hid themselves in the dens and in the rocks of the mountains; </a:t>
            </a:r>
          </a:p>
          <a:p>
            <a:pPr algn="just"/>
            <a:r>
              <a:rPr lang="en-US" sz="2400" b="1" baseline="30000" dirty="0">
                <a:solidFill>
                  <a:srgbClr val="C00000"/>
                </a:solidFill>
                <a:latin typeface="Arial" panose="020B0604020202020204" pitchFamily="34" charset="0"/>
                <a:cs typeface="Arial" panose="020B0604020202020204" pitchFamily="34" charset="0"/>
              </a:rPr>
              <a:t>16  </a:t>
            </a:r>
            <a:r>
              <a:rPr lang="en-US" sz="2400" b="1" i="1" dirty="0">
                <a:latin typeface="Arial" panose="020B0604020202020204" pitchFamily="34" charset="0"/>
                <a:cs typeface="Arial" panose="020B0604020202020204" pitchFamily="34" charset="0"/>
              </a:rPr>
              <a:t>And said to the mountains and rocks, Fall on us, and hide us from the face of him that sits on the throne, and from the wrath of the Lamb: </a:t>
            </a:r>
          </a:p>
          <a:p>
            <a:pPr algn="just"/>
            <a:r>
              <a:rPr lang="en-US" sz="2400" b="1" baseline="30000" dirty="0">
                <a:solidFill>
                  <a:srgbClr val="C00000"/>
                </a:solidFill>
                <a:latin typeface="Arial" panose="020B0604020202020204" pitchFamily="34" charset="0"/>
                <a:cs typeface="Arial" panose="020B0604020202020204" pitchFamily="34" charset="0"/>
              </a:rPr>
              <a:t>17  </a:t>
            </a:r>
            <a:r>
              <a:rPr lang="en-US" sz="2400" b="1" i="1" dirty="0">
                <a:latin typeface="Arial" panose="020B0604020202020204" pitchFamily="34" charset="0"/>
                <a:cs typeface="Arial" panose="020B0604020202020204" pitchFamily="34" charset="0"/>
              </a:rPr>
              <a:t>For the great day of his wrath is come; and who shall be able to stand?</a:t>
            </a:r>
          </a:p>
        </p:txBody>
      </p:sp>
      <p:grpSp>
        <p:nvGrpSpPr>
          <p:cNvPr id="4" name="Group 3">
            <a:extLst>
              <a:ext uri="{FF2B5EF4-FFF2-40B4-BE49-F238E27FC236}">
                <a16:creationId xmlns:a16="http://schemas.microsoft.com/office/drawing/2014/main" id="{18A50F29-3BBF-CC9C-C0B9-E21E12F9AFA4}"/>
              </a:ext>
            </a:extLst>
          </p:cNvPr>
          <p:cNvGrpSpPr/>
          <p:nvPr/>
        </p:nvGrpSpPr>
        <p:grpSpPr>
          <a:xfrm>
            <a:off x="1665631" y="5446190"/>
            <a:ext cx="8300166" cy="1380952"/>
            <a:chOff x="308813" y="5419493"/>
            <a:chExt cx="8300166" cy="1380952"/>
          </a:xfrm>
        </p:grpSpPr>
        <p:grpSp>
          <p:nvGrpSpPr>
            <p:cNvPr id="6" name="Group 5">
              <a:extLst>
                <a:ext uri="{FF2B5EF4-FFF2-40B4-BE49-F238E27FC236}">
                  <a16:creationId xmlns:a16="http://schemas.microsoft.com/office/drawing/2014/main" id="{BA518F3F-3990-FBB8-5379-9A5B89DD255F}"/>
                </a:ext>
              </a:extLst>
            </p:cNvPr>
            <p:cNvGrpSpPr/>
            <p:nvPr/>
          </p:nvGrpSpPr>
          <p:grpSpPr>
            <a:xfrm>
              <a:off x="308813" y="5419493"/>
              <a:ext cx="1333333" cy="1380952"/>
              <a:chOff x="308813" y="5288862"/>
              <a:chExt cx="1333333" cy="1380952"/>
            </a:xfrm>
          </p:grpSpPr>
          <p:pic>
            <p:nvPicPr>
              <p:cNvPr id="8" name="Picture 7">
                <a:extLst>
                  <a:ext uri="{FF2B5EF4-FFF2-40B4-BE49-F238E27FC236}">
                    <a16:creationId xmlns:a16="http://schemas.microsoft.com/office/drawing/2014/main" id="{738070C1-69E7-F6C0-E4C8-821113B2DF8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08813" y="5288862"/>
                <a:ext cx="1333333" cy="1380952"/>
              </a:xfrm>
              <a:prstGeom prst="rect">
                <a:avLst/>
              </a:prstGeom>
            </p:spPr>
          </p:pic>
          <p:sp>
            <p:nvSpPr>
              <p:cNvPr id="9" name="TextBox 8">
                <a:extLst>
                  <a:ext uri="{FF2B5EF4-FFF2-40B4-BE49-F238E27FC236}">
                    <a16:creationId xmlns:a16="http://schemas.microsoft.com/office/drawing/2014/main" id="{20098E87-3E05-2A07-5B64-2D8F0F3505B7}"/>
                  </a:ext>
                </a:extLst>
              </p:cNvPr>
              <p:cNvSpPr txBox="1"/>
              <p:nvPr/>
            </p:nvSpPr>
            <p:spPr>
              <a:xfrm>
                <a:off x="740479" y="5625395"/>
                <a:ext cx="470000" cy="707886"/>
              </a:xfrm>
              <a:prstGeom prst="rect">
                <a:avLst/>
              </a:prstGeom>
              <a:noFill/>
            </p:spPr>
            <p:txBody>
              <a:bodyPr wrap="none" rtlCol="0">
                <a:spAutoFit/>
              </a:bodyPr>
              <a:lstStyle/>
              <a:p>
                <a:pPr algn="ctr"/>
                <a:r>
                  <a:rPr lang="en-US" sz="4000" b="1" dirty="0">
                    <a:solidFill>
                      <a:srgbClr val="FFFF00"/>
                    </a:solidFill>
                    <a:latin typeface="Arial" panose="020B0604020202020204" pitchFamily="34" charset="0"/>
                    <a:cs typeface="Arial" panose="020B0604020202020204" pitchFamily="34" charset="0"/>
                  </a:rPr>
                  <a:t>6</a:t>
                </a:r>
              </a:p>
            </p:txBody>
          </p:sp>
        </p:grpSp>
        <p:sp>
          <p:nvSpPr>
            <p:cNvPr id="7" name="Rectangle 6">
              <a:extLst>
                <a:ext uri="{FF2B5EF4-FFF2-40B4-BE49-F238E27FC236}">
                  <a16:creationId xmlns:a16="http://schemas.microsoft.com/office/drawing/2014/main" id="{507DCA53-DE68-47F7-F2CA-98C9D0A1B4C8}"/>
                </a:ext>
              </a:extLst>
            </p:cNvPr>
            <p:cNvSpPr/>
            <p:nvPr/>
          </p:nvSpPr>
          <p:spPr>
            <a:xfrm>
              <a:off x="2296639" y="5776224"/>
              <a:ext cx="6312340" cy="667491"/>
            </a:xfrm>
            <a:prstGeom prst="rect">
              <a:avLst/>
            </a:prstGeom>
            <a:solidFill>
              <a:schemeClr val="accent5">
                <a:lumMod val="40000"/>
                <a:lumOff val="60000"/>
              </a:schemeClr>
            </a:solidFill>
            <a:ln>
              <a:noFill/>
            </a:ln>
          </p:spPr>
          <p:txBody>
            <a:bodyPr wrap="square" lIns="51435" tIns="25718" rIns="51435" bIns="25718">
              <a:spAutoFit/>
            </a:bodyPr>
            <a:lstStyle/>
            <a:p>
              <a:r>
                <a:rPr lang="en-US" sz="4000" b="1" dirty="0">
                  <a:latin typeface="Arial" pitchFamily="34" charset="0"/>
                  <a:cs typeface="Arial" pitchFamily="34" charset="0"/>
                </a:rPr>
                <a:t>Evil receives God’s wrath</a:t>
              </a:r>
            </a:p>
          </p:txBody>
        </p:sp>
      </p:grpSp>
    </p:spTree>
    <p:extLst>
      <p:ext uri="{BB962C8B-B14F-4D97-AF65-F5344CB8AC3E}">
        <p14:creationId xmlns:p14="http://schemas.microsoft.com/office/powerpoint/2010/main" val="26722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11</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6</a:t>
            </a:r>
          </a:p>
        </p:txBody>
      </p:sp>
      <p:grpSp>
        <p:nvGrpSpPr>
          <p:cNvPr id="29" name="Group 28">
            <a:extLst>
              <a:ext uri="{FF2B5EF4-FFF2-40B4-BE49-F238E27FC236}">
                <a16:creationId xmlns:a16="http://schemas.microsoft.com/office/drawing/2014/main" id="{FD113EB2-5555-ABA6-6DD8-E9B7CE2A74EC}"/>
              </a:ext>
            </a:extLst>
          </p:cNvPr>
          <p:cNvGrpSpPr/>
          <p:nvPr/>
        </p:nvGrpSpPr>
        <p:grpSpPr>
          <a:xfrm>
            <a:off x="2177695" y="522444"/>
            <a:ext cx="6367010" cy="996034"/>
            <a:chOff x="338590" y="522444"/>
            <a:chExt cx="6367010" cy="996034"/>
          </a:xfrm>
        </p:grpSpPr>
        <p:sp>
          <p:nvSpPr>
            <p:cNvPr id="5" name="Rectangle 4">
              <a:extLst>
                <a:ext uri="{FF2B5EF4-FFF2-40B4-BE49-F238E27FC236}">
                  <a16:creationId xmlns:a16="http://schemas.microsoft.com/office/drawing/2014/main" id="{48E53CAF-E985-9E38-1D2B-7676FCBA2D19}"/>
                </a:ext>
              </a:extLst>
            </p:cNvPr>
            <p:cNvSpPr/>
            <p:nvPr/>
          </p:nvSpPr>
          <p:spPr>
            <a:xfrm>
              <a:off x="2189095" y="779049"/>
              <a:ext cx="4516505" cy="482825"/>
            </a:xfrm>
            <a:prstGeom prst="rect">
              <a:avLst/>
            </a:prstGeom>
            <a:solidFill>
              <a:schemeClr val="bg1">
                <a:lumMod val="95000"/>
              </a:schemeClr>
            </a:solidFill>
          </p:spPr>
          <p:txBody>
            <a:bodyPr wrap="square" lIns="51435" tIns="25718" rIns="51435" bIns="25718">
              <a:spAutoFit/>
            </a:bodyPr>
            <a:lstStyle/>
            <a:p>
              <a:r>
                <a:rPr lang="en-US" sz="2800" b="1" dirty="0">
                  <a:latin typeface="Arial" pitchFamily="34" charset="0"/>
                  <a:cs typeface="Arial" pitchFamily="34" charset="0"/>
                </a:rPr>
                <a:t>Determination to conquer</a:t>
              </a:r>
            </a:p>
          </p:txBody>
        </p:sp>
        <p:grpSp>
          <p:nvGrpSpPr>
            <p:cNvPr id="6" name="Group 5">
              <a:extLst>
                <a:ext uri="{FF2B5EF4-FFF2-40B4-BE49-F238E27FC236}">
                  <a16:creationId xmlns:a16="http://schemas.microsoft.com/office/drawing/2014/main" id="{E0A29B11-4279-C6E2-111F-D8F89BB57EE0}"/>
                </a:ext>
              </a:extLst>
            </p:cNvPr>
            <p:cNvGrpSpPr/>
            <p:nvPr/>
          </p:nvGrpSpPr>
          <p:grpSpPr>
            <a:xfrm>
              <a:off x="338590" y="522444"/>
              <a:ext cx="1030736" cy="996034"/>
              <a:chOff x="308813" y="5288862"/>
              <a:chExt cx="1333333" cy="1380952"/>
            </a:xfrm>
          </p:grpSpPr>
          <p:pic>
            <p:nvPicPr>
              <p:cNvPr id="7" name="Picture 6">
                <a:extLst>
                  <a:ext uri="{FF2B5EF4-FFF2-40B4-BE49-F238E27FC236}">
                    <a16:creationId xmlns:a16="http://schemas.microsoft.com/office/drawing/2014/main" id="{DEB7D700-B470-8DAA-9933-193169D098D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8813" y="5288862"/>
                <a:ext cx="1333333" cy="1380952"/>
              </a:xfrm>
              <a:prstGeom prst="rect">
                <a:avLst/>
              </a:prstGeom>
            </p:spPr>
          </p:pic>
          <p:sp>
            <p:nvSpPr>
              <p:cNvPr id="8" name="TextBox 7">
                <a:extLst>
                  <a:ext uri="{FF2B5EF4-FFF2-40B4-BE49-F238E27FC236}">
                    <a16:creationId xmlns:a16="http://schemas.microsoft.com/office/drawing/2014/main" id="{68A4DCFE-2796-4058-2E39-0E5DE78B5FA5}"/>
                  </a:ext>
                </a:extLst>
              </p:cNvPr>
              <p:cNvSpPr txBox="1"/>
              <p:nvPr/>
            </p:nvSpPr>
            <p:spPr>
              <a:xfrm>
                <a:off x="740480" y="5515376"/>
                <a:ext cx="470000" cy="707885"/>
              </a:xfrm>
              <a:prstGeom prst="rect">
                <a:avLst/>
              </a:prstGeom>
              <a:noFill/>
            </p:spPr>
            <p:txBody>
              <a:bodyPr wrap="none" rtlCol="0">
                <a:spAutoFit/>
              </a:bodyPr>
              <a:lstStyle/>
              <a:p>
                <a:pPr algn="ctr"/>
                <a:r>
                  <a:rPr lang="en-US" sz="4000" b="1" dirty="0">
                    <a:solidFill>
                      <a:srgbClr val="FFFF00"/>
                    </a:solidFill>
                    <a:latin typeface="Arial" panose="020B0604020202020204" pitchFamily="34" charset="0"/>
                    <a:cs typeface="Arial" panose="020B0604020202020204" pitchFamily="34" charset="0"/>
                  </a:rPr>
                  <a:t>1</a:t>
                </a:r>
              </a:p>
            </p:txBody>
          </p:sp>
        </p:grpSp>
      </p:grpSp>
      <p:grpSp>
        <p:nvGrpSpPr>
          <p:cNvPr id="30" name="Group 29">
            <a:extLst>
              <a:ext uri="{FF2B5EF4-FFF2-40B4-BE49-F238E27FC236}">
                <a16:creationId xmlns:a16="http://schemas.microsoft.com/office/drawing/2014/main" id="{20DCB452-1377-44E7-11EC-8CC334FD2606}"/>
              </a:ext>
            </a:extLst>
          </p:cNvPr>
          <p:cNvGrpSpPr/>
          <p:nvPr/>
        </p:nvGrpSpPr>
        <p:grpSpPr>
          <a:xfrm>
            <a:off x="2177695" y="1573260"/>
            <a:ext cx="5063727" cy="996034"/>
            <a:chOff x="338590" y="1573260"/>
            <a:chExt cx="5063727" cy="996034"/>
          </a:xfrm>
        </p:grpSpPr>
        <p:sp>
          <p:nvSpPr>
            <p:cNvPr id="9" name="Rectangle 8">
              <a:extLst>
                <a:ext uri="{FF2B5EF4-FFF2-40B4-BE49-F238E27FC236}">
                  <a16:creationId xmlns:a16="http://schemas.microsoft.com/office/drawing/2014/main" id="{C3DB3C8E-F58E-07CB-8C22-82D112BB4500}"/>
                </a:ext>
              </a:extLst>
            </p:cNvPr>
            <p:cNvSpPr/>
            <p:nvPr/>
          </p:nvSpPr>
          <p:spPr>
            <a:xfrm>
              <a:off x="2189095" y="1829865"/>
              <a:ext cx="3213222" cy="482825"/>
            </a:xfrm>
            <a:prstGeom prst="rect">
              <a:avLst/>
            </a:prstGeom>
            <a:solidFill>
              <a:srgbClr val="FF0000"/>
            </a:solidFill>
          </p:spPr>
          <p:txBody>
            <a:bodyPr wrap="square" lIns="51435" tIns="25718" rIns="51435" bIns="25718">
              <a:spAutoFit/>
            </a:bodyPr>
            <a:lstStyle/>
            <a:p>
              <a:r>
                <a:rPr lang="en-US" sz="2800" b="1" dirty="0">
                  <a:solidFill>
                    <a:schemeClr val="bg1">
                      <a:lumMod val="95000"/>
                    </a:schemeClr>
                  </a:solidFill>
                  <a:latin typeface="Arial" pitchFamily="34" charset="0"/>
                  <a:cs typeface="Arial" pitchFamily="34" charset="0"/>
                </a:rPr>
                <a:t>Killing; bloodshed</a:t>
              </a:r>
              <a:endParaRPr lang="en-US" sz="2800" b="1" u="sng" dirty="0">
                <a:solidFill>
                  <a:schemeClr val="bg1">
                    <a:lumMod val="95000"/>
                  </a:schemeClr>
                </a:solidFill>
                <a:latin typeface="Arial" pitchFamily="34" charset="0"/>
                <a:cs typeface="Arial" pitchFamily="34" charset="0"/>
              </a:endParaRPr>
            </a:p>
          </p:txBody>
        </p:sp>
        <p:grpSp>
          <p:nvGrpSpPr>
            <p:cNvPr id="10" name="Group 9">
              <a:extLst>
                <a:ext uri="{FF2B5EF4-FFF2-40B4-BE49-F238E27FC236}">
                  <a16:creationId xmlns:a16="http://schemas.microsoft.com/office/drawing/2014/main" id="{B241B1C3-8088-ECCE-26DC-F8243813E3CB}"/>
                </a:ext>
              </a:extLst>
            </p:cNvPr>
            <p:cNvGrpSpPr/>
            <p:nvPr/>
          </p:nvGrpSpPr>
          <p:grpSpPr>
            <a:xfrm>
              <a:off x="338590" y="1573260"/>
              <a:ext cx="1030736" cy="996034"/>
              <a:chOff x="308813" y="5288862"/>
              <a:chExt cx="1333333" cy="1380952"/>
            </a:xfrm>
          </p:grpSpPr>
          <p:pic>
            <p:nvPicPr>
              <p:cNvPr id="11" name="Picture 10">
                <a:extLst>
                  <a:ext uri="{FF2B5EF4-FFF2-40B4-BE49-F238E27FC236}">
                    <a16:creationId xmlns:a16="http://schemas.microsoft.com/office/drawing/2014/main" id="{2BA5FA67-D8F1-D83B-7A72-B70344814FD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8813" y="5288862"/>
                <a:ext cx="1333333" cy="1380952"/>
              </a:xfrm>
              <a:prstGeom prst="rect">
                <a:avLst/>
              </a:prstGeom>
            </p:spPr>
          </p:pic>
          <p:sp>
            <p:nvSpPr>
              <p:cNvPr id="12" name="TextBox 11">
                <a:extLst>
                  <a:ext uri="{FF2B5EF4-FFF2-40B4-BE49-F238E27FC236}">
                    <a16:creationId xmlns:a16="http://schemas.microsoft.com/office/drawing/2014/main" id="{8A72EB6E-AC62-0C52-2606-2095BD1F1F4E}"/>
                  </a:ext>
                </a:extLst>
              </p:cNvPr>
              <p:cNvSpPr txBox="1"/>
              <p:nvPr/>
            </p:nvSpPr>
            <p:spPr>
              <a:xfrm>
                <a:off x="681312" y="5515376"/>
                <a:ext cx="588337" cy="894298"/>
              </a:xfrm>
              <a:prstGeom prst="rect">
                <a:avLst/>
              </a:prstGeom>
              <a:noFill/>
            </p:spPr>
            <p:txBody>
              <a:bodyPr wrap="none" rtlCol="0">
                <a:spAutoFit/>
              </a:bodyPr>
              <a:lstStyle/>
              <a:p>
                <a:pPr algn="ctr"/>
                <a:r>
                  <a:rPr lang="en-US" sz="4000" b="1" dirty="0">
                    <a:solidFill>
                      <a:srgbClr val="FFFF00"/>
                    </a:solidFill>
                    <a:latin typeface="Arial" panose="020B0604020202020204" pitchFamily="34" charset="0"/>
                    <a:cs typeface="Arial" panose="020B0604020202020204" pitchFamily="34" charset="0"/>
                  </a:rPr>
                  <a:t>2</a:t>
                </a:r>
              </a:p>
            </p:txBody>
          </p:sp>
        </p:grpSp>
      </p:grpSp>
      <p:grpSp>
        <p:nvGrpSpPr>
          <p:cNvPr id="31" name="Group 30">
            <a:extLst>
              <a:ext uri="{FF2B5EF4-FFF2-40B4-BE49-F238E27FC236}">
                <a16:creationId xmlns:a16="http://schemas.microsoft.com/office/drawing/2014/main" id="{67CBE3AD-2092-D63D-A824-19174C2EE989}"/>
              </a:ext>
            </a:extLst>
          </p:cNvPr>
          <p:cNvGrpSpPr/>
          <p:nvPr/>
        </p:nvGrpSpPr>
        <p:grpSpPr>
          <a:xfrm>
            <a:off x="2177695" y="2624076"/>
            <a:ext cx="6629769" cy="996034"/>
            <a:chOff x="338590" y="2624076"/>
            <a:chExt cx="6629769" cy="996034"/>
          </a:xfrm>
        </p:grpSpPr>
        <p:sp>
          <p:nvSpPr>
            <p:cNvPr id="13" name="Rectangle 12">
              <a:extLst>
                <a:ext uri="{FF2B5EF4-FFF2-40B4-BE49-F238E27FC236}">
                  <a16:creationId xmlns:a16="http://schemas.microsoft.com/office/drawing/2014/main" id="{9CE56B13-2E1B-25D2-D9D7-4FA090514203}"/>
                </a:ext>
              </a:extLst>
            </p:cNvPr>
            <p:cNvSpPr/>
            <p:nvPr/>
          </p:nvSpPr>
          <p:spPr>
            <a:xfrm>
              <a:off x="2189095" y="2880681"/>
              <a:ext cx="4779264" cy="482825"/>
            </a:xfrm>
            <a:prstGeom prst="rect">
              <a:avLst/>
            </a:prstGeom>
            <a:solidFill>
              <a:schemeClr val="tx1"/>
            </a:solidFill>
            <a:ln>
              <a:noFill/>
            </a:ln>
          </p:spPr>
          <p:txBody>
            <a:bodyPr wrap="square" lIns="51435" tIns="25718" rIns="51435" bIns="25718">
              <a:spAutoFit/>
            </a:bodyPr>
            <a:lstStyle/>
            <a:p>
              <a:r>
                <a:rPr lang="en-US" sz="2800" b="1" dirty="0">
                  <a:solidFill>
                    <a:schemeClr val="bg1">
                      <a:lumMod val="95000"/>
                    </a:schemeClr>
                  </a:solidFill>
                  <a:latin typeface="Arial" pitchFamily="34" charset="0"/>
                  <a:cs typeface="Arial" pitchFamily="34" charset="0"/>
                </a:rPr>
                <a:t>Inflation; food = day’s wage</a:t>
              </a:r>
            </a:p>
          </p:txBody>
        </p:sp>
        <p:grpSp>
          <p:nvGrpSpPr>
            <p:cNvPr id="14" name="Group 13">
              <a:extLst>
                <a:ext uri="{FF2B5EF4-FFF2-40B4-BE49-F238E27FC236}">
                  <a16:creationId xmlns:a16="http://schemas.microsoft.com/office/drawing/2014/main" id="{E11EC472-B519-0C53-DBBD-CA640C467EED}"/>
                </a:ext>
              </a:extLst>
            </p:cNvPr>
            <p:cNvGrpSpPr/>
            <p:nvPr/>
          </p:nvGrpSpPr>
          <p:grpSpPr>
            <a:xfrm>
              <a:off x="338590" y="2624076"/>
              <a:ext cx="1030736" cy="996034"/>
              <a:chOff x="308813" y="5288862"/>
              <a:chExt cx="1333333" cy="1380952"/>
            </a:xfrm>
          </p:grpSpPr>
          <p:pic>
            <p:nvPicPr>
              <p:cNvPr id="15" name="Picture 14">
                <a:extLst>
                  <a:ext uri="{FF2B5EF4-FFF2-40B4-BE49-F238E27FC236}">
                    <a16:creationId xmlns:a16="http://schemas.microsoft.com/office/drawing/2014/main" id="{A24FCEE2-C8F5-F626-5E59-639170551D5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8813" y="5288862"/>
                <a:ext cx="1333333" cy="1380952"/>
              </a:xfrm>
              <a:prstGeom prst="rect">
                <a:avLst/>
              </a:prstGeom>
            </p:spPr>
          </p:pic>
          <p:sp>
            <p:nvSpPr>
              <p:cNvPr id="16" name="TextBox 15">
                <a:extLst>
                  <a:ext uri="{FF2B5EF4-FFF2-40B4-BE49-F238E27FC236}">
                    <a16:creationId xmlns:a16="http://schemas.microsoft.com/office/drawing/2014/main" id="{6124F7FD-79CC-19CA-0B4E-4BDDCA9A8EF8}"/>
                  </a:ext>
                </a:extLst>
              </p:cNvPr>
              <p:cNvSpPr txBox="1"/>
              <p:nvPr/>
            </p:nvSpPr>
            <p:spPr>
              <a:xfrm>
                <a:off x="681312" y="5515376"/>
                <a:ext cx="588337" cy="894298"/>
              </a:xfrm>
              <a:prstGeom prst="rect">
                <a:avLst/>
              </a:prstGeom>
              <a:noFill/>
            </p:spPr>
            <p:txBody>
              <a:bodyPr wrap="none" rtlCol="0">
                <a:spAutoFit/>
              </a:bodyPr>
              <a:lstStyle/>
              <a:p>
                <a:pPr algn="ctr"/>
                <a:r>
                  <a:rPr lang="en-US" sz="4000" b="1" dirty="0">
                    <a:solidFill>
                      <a:srgbClr val="FFFF00"/>
                    </a:solidFill>
                    <a:latin typeface="Arial" panose="020B0604020202020204" pitchFamily="34" charset="0"/>
                    <a:cs typeface="Arial" panose="020B0604020202020204" pitchFamily="34" charset="0"/>
                  </a:rPr>
                  <a:t>3</a:t>
                </a:r>
              </a:p>
            </p:txBody>
          </p:sp>
        </p:grpSp>
      </p:grpSp>
      <p:grpSp>
        <p:nvGrpSpPr>
          <p:cNvPr id="32" name="Group 31">
            <a:extLst>
              <a:ext uri="{FF2B5EF4-FFF2-40B4-BE49-F238E27FC236}">
                <a16:creationId xmlns:a16="http://schemas.microsoft.com/office/drawing/2014/main" id="{5972CB2B-B731-D9C9-20F7-7F7F66D1D482}"/>
              </a:ext>
            </a:extLst>
          </p:cNvPr>
          <p:cNvGrpSpPr/>
          <p:nvPr/>
        </p:nvGrpSpPr>
        <p:grpSpPr>
          <a:xfrm>
            <a:off x="2177695" y="3674892"/>
            <a:ext cx="7754376" cy="996034"/>
            <a:chOff x="338590" y="3674892"/>
            <a:chExt cx="7754376" cy="996034"/>
          </a:xfrm>
        </p:grpSpPr>
        <p:sp>
          <p:nvSpPr>
            <p:cNvPr id="17" name="Rectangle 16">
              <a:extLst>
                <a:ext uri="{FF2B5EF4-FFF2-40B4-BE49-F238E27FC236}">
                  <a16:creationId xmlns:a16="http://schemas.microsoft.com/office/drawing/2014/main" id="{4073BB4A-EE0D-67DC-93A2-E8974154D4BF}"/>
                </a:ext>
              </a:extLst>
            </p:cNvPr>
            <p:cNvSpPr/>
            <p:nvPr/>
          </p:nvSpPr>
          <p:spPr>
            <a:xfrm>
              <a:off x="2189095" y="3716053"/>
              <a:ext cx="5903871" cy="913713"/>
            </a:xfrm>
            <a:prstGeom prst="rect">
              <a:avLst/>
            </a:prstGeom>
            <a:solidFill>
              <a:schemeClr val="bg1">
                <a:lumMod val="85000"/>
              </a:schemeClr>
            </a:solidFill>
          </p:spPr>
          <p:txBody>
            <a:bodyPr wrap="square" lIns="51435" tIns="25718" rIns="51435" bIns="25718">
              <a:spAutoFit/>
            </a:bodyPr>
            <a:lstStyle/>
            <a:p>
              <a:r>
                <a:rPr lang="en-US" sz="2800" b="1" dirty="0">
                  <a:latin typeface="Arial" pitchFamily="34" charset="0"/>
                  <a:cs typeface="Arial" pitchFamily="34" charset="0"/>
                </a:rPr>
                <a:t>Death by:</a:t>
              </a:r>
            </a:p>
            <a:p>
              <a:r>
                <a:rPr lang="en-US" sz="2800" b="1" dirty="0">
                  <a:latin typeface="Arial" pitchFamily="34" charset="0"/>
                  <a:cs typeface="Arial" pitchFamily="34" charset="0"/>
                </a:rPr>
                <a:t>     Sword; hunger; plague; beasts</a:t>
              </a:r>
              <a:endParaRPr lang="en-US" sz="2800" b="1" u="sng" dirty="0">
                <a:latin typeface="Arial" pitchFamily="34" charset="0"/>
                <a:cs typeface="Arial" pitchFamily="34" charset="0"/>
              </a:endParaRPr>
            </a:p>
          </p:txBody>
        </p:sp>
        <p:grpSp>
          <p:nvGrpSpPr>
            <p:cNvPr id="18" name="Group 17">
              <a:extLst>
                <a:ext uri="{FF2B5EF4-FFF2-40B4-BE49-F238E27FC236}">
                  <a16:creationId xmlns:a16="http://schemas.microsoft.com/office/drawing/2014/main" id="{C9E4D825-BFEC-56D5-717D-15365F615A33}"/>
                </a:ext>
              </a:extLst>
            </p:cNvPr>
            <p:cNvGrpSpPr/>
            <p:nvPr/>
          </p:nvGrpSpPr>
          <p:grpSpPr>
            <a:xfrm>
              <a:off x="338590" y="3674892"/>
              <a:ext cx="1030736" cy="996034"/>
              <a:chOff x="308813" y="5288862"/>
              <a:chExt cx="1333333" cy="1380952"/>
            </a:xfrm>
          </p:grpSpPr>
          <p:pic>
            <p:nvPicPr>
              <p:cNvPr id="19" name="Picture 18">
                <a:extLst>
                  <a:ext uri="{FF2B5EF4-FFF2-40B4-BE49-F238E27FC236}">
                    <a16:creationId xmlns:a16="http://schemas.microsoft.com/office/drawing/2014/main" id="{B33514A9-40A3-A453-8566-96F219C6C41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8813" y="5288862"/>
                <a:ext cx="1333333" cy="1380952"/>
              </a:xfrm>
              <a:prstGeom prst="rect">
                <a:avLst/>
              </a:prstGeom>
            </p:spPr>
          </p:pic>
          <p:sp>
            <p:nvSpPr>
              <p:cNvPr id="20" name="TextBox 19">
                <a:extLst>
                  <a:ext uri="{FF2B5EF4-FFF2-40B4-BE49-F238E27FC236}">
                    <a16:creationId xmlns:a16="http://schemas.microsoft.com/office/drawing/2014/main" id="{0E2FD04F-2968-44EB-D2DA-52B04AAE6023}"/>
                  </a:ext>
                </a:extLst>
              </p:cNvPr>
              <p:cNvSpPr txBox="1"/>
              <p:nvPr/>
            </p:nvSpPr>
            <p:spPr>
              <a:xfrm>
                <a:off x="681312" y="5515376"/>
                <a:ext cx="588337" cy="894298"/>
              </a:xfrm>
              <a:prstGeom prst="rect">
                <a:avLst/>
              </a:prstGeom>
              <a:noFill/>
            </p:spPr>
            <p:txBody>
              <a:bodyPr wrap="none" rtlCol="0">
                <a:spAutoFit/>
              </a:bodyPr>
              <a:lstStyle/>
              <a:p>
                <a:pPr algn="ctr"/>
                <a:r>
                  <a:rPr lang="en-US" sz="4000" b="1" dirty="0">
                    <a:solidFill>
                      <a:srgbClr val="FFFF00"/>
                    </a:solidFill>
                    <a:latin typeface="Arial" panose="020B0604020202020204" pitchFamily="34" charset="0"/>
                    <a:cs typeface="Arial" panose="020B0604020202020204" pitchFamily="34" charset="0"/>
                  </a:rPr>
                  <a:t>4</a:t>
                </a:r>
              </a:p>
            </p:txBody>
          </p:sp>
        </p:grpSp>
      </p:grpSp>
      <p:grpSp>
        <p:nvGrpSpPr>
          <p:cNvPr id="33" name="Group 32">
            <a:extLst>
              <a:ext uri="{FF2B5EF4-FFF2-40B4-BE49-F238E27FC236}">
                <a16:creationId xmlns:a16="http://schemas.microsoft.com/office/drawing/2014/main" id="{E0100DAA-79A0-61A7-DEE0-80C912467FF3}"/>
              </a:ext>
            </a:extLst>
          </p:cNvPr>
          <p:cNvGrpSpPr/>
          <p:nvPr/>
        </p:nvGrpSpPr>
        <p:grpSpPr>
          <a:xfrm>
            <a:off x="2177695" y="4725708"/>
            <a:ext cx="5854277" cy="999844"/>
            <a:chOff x="336317" y="4725708"/>
            <a:chExt cx="5854277" cy="999844"/>
          </a:xfrm>
        </p:grpSpPr>
        <p:sp>
          <p:nvSpPr>
            <p:cNvPr id="21" name="Rectangle 20">
              <a:extLst>
                <a:ext uri="{FF2B5EF4-FFF2-40B4-BE49-F238E27FC236}">
                  <a16:creationId xmlns:a16="http://schemas.microsoft.com/office/drawing/2014/main" id="{BE04FACD-DAAA-51D1-02D9-949E8CFB532B}"/>
                </a:ext>
              </a:extLst>
            </p:cNvPr>
            <p:cNvSpPr/>
            <p:nvPr/>
          </p:nvSpPr>
          <p:spPr>
            <a:xfrm>
              <a:off x="2206156" y="4984218"/>
              <a:ext cx="3984438" cy="482825"/>
            </a:xfrm>
            <a:prstGeom prst="rect">
              <a:avLst/>
            </a:prstGeom>
            <a:solidFill>
              <a:schemeClr val="accent5">
                <a:lumMod val="40000"/>
                <a:lumOff val="60000"/>
              </a:schemeClr>
            </a:solidFill>
            <a:ln>
              <a:noFill/>
            </a:ln>
          </p:spPr>
          <p:txBody>
            <a:bodyPr wrap="square" lIns="51435" tIns="25718" rIns="51435" bIns="25718">
              <a:spAutoFit/>
            </a:bodyPr>
            <a:lstStyle/>
            <a:p>
              <a:r>
                <a:rPr lang="en-US" sz="2800" b="1" dirty="0">
                  <a:latin typeface="Arial" pitchFamily="34" charset="0"/>
                  <a:cs typeface="Arial" pitchFamily="34" charset="0"/>
                </a:rPr>
                <a:t>Slain souls under altar</a:t>
              </a:r>
              <a:endParaRPr lang="en-US" sz="2800" b="1" u="sng" dirty="0">
                <a:latin typeface="Arial" pitchFamily="34" charset="0"/>
                <a:cs typeface="Arial" pitchFamily="34" charset="0"/>
              </a:endParaRPr>
            </a:p>
          </p:txBody>
        </p:sp>
        <p:grpSp>
          <p:nvGrpSpPr>
            <p:cNvPr id="22" name="Group 21">
              <a:extLst>
                <a:ext uri="{FF2B5EF4-FFF2-40B4-BE49-F238E27FC236}">
                  <a16:creationId xmlns:a16="http://schemas.microsoft.com/office/drawing/2014/main" id="{D2DBA6BD-77F2-FA95-38A1-F50E38B6B5CB}"/>
                </a:ext>
              </a:extLst>
            </p:cNvPr>
            <p:cNvGrpSpPr/>
            <p:nvPr/>
          </p:nvGrpSpPr>
          <p:grpSpPr>
            <a:xfrm>
              <a:off x="336317" y="4725708"/>
              <a:ext cx="1035283" cy="999844"/>
              <a:chOff x="308813" y="5288862"/>
              <a:chExt cx="1069848" cy="1097280"/>
            </a:xfrm>
          </p:grpSpPr>
          <p:pic>
            <p:nvPicPr>
              <p:cNvPr id="23" name="Picture 22">
                <a:extLst>
                  <a:ext uri="{FF2B5EF4-FFF2-40B4-BE49-F238E27FC236}">
                    <a16:creationId xmlns:a16="http://schemas.microsoft.com/office/drawing/2014/main" id="{7C0686FD-CF24-1240-3F3D-142BAF05CC5A}"/>
                  </a:ext>
                </a:extLst>
              </p:cNvPr>
              <p:cNvPicPr preferRelativeResize="0">
                <a:picLocks/>
              </p:cNvPicPr>
              <p:nvPr/>
            </p:nvPicPr>
            <p:blipFill>
              <a:blip r:embed="rId3">
                <a:clrChange>
                  <a:clrFrom>
                    <a:srgbClr val="FFFFFF"/>
                  </a:clrFrom>
                  <a:clrTo>
                    <a:srgbClr val="FFFFFF">
                      <a:alpha val="0"/>
                    </a:srgbClr>
                  </a:clrTo>
                </a:clrChange>
              </a:blip>
              <a:stretch>
                <a:fillRect/>
              </a:stretch>
            </p:blipFill>
            <p:spPr>
              <a:xfrm>
                <a:off x="308813" y="5288862"/>
                <a:ext cx="1069848" cy="1097280"/>
              </a:xfrm>
              <a:prstGeom prst="rect">
                <a:avLst/>
              </a:prstGeom>
            </p:spPr>
          </p:pic>
          <p:sp>
            <p:nvSpPr>
              <p:cNvPr id="24" name="TextBox 23">
                <a:extLst>
                  <a:ext uri="{FF2B5EF4-FFF2-40B4-BE49-F238E27FC236}">
                    <a16:creationId xmlns:a16="http://schemas.microsoft.com/office/drawing/2014/main" id="{0D8853C9-A66F-7FCD-2F86-DD5DC436D56F}"/>
                  </a:ext>
                </a:extLst>
              </p:cNvPr>
              <p:cNvSpPr txBox="1"/>
              <p:nvPr/>
            </p:nvSpPr>
            <p:spPr>
              <a:xfrm>
                <a:off x="622495" y="5507411"/>
                <a:ext cx="470000" cy="707886"/>
              </a:xfrm>
              <a:prstGeom prst="rect">
                <a:avLst/>
              </a:prstGeom>
              <a:noFill/>
            </p:spPr>
            <p:txBody>
              <a:bodyPr wrap="none" rtlCol="0">
                <a:spAutoFit/>
              </a:bodyPr>
              <a:lstStyle/>
              <a:p>
                <a:pPr algn="ctr"/>
                <a:r>
                  <a:rPr lang="en-US" sz="4000" b="1" dirty="0">
                    <a:solidFill>
                      <a:srgbClr val="FFFF00"/>
                    </a:solidFill>
                    <a:latin typeface="Arial" panose="020B0604020202020204" pitchFamily="34" charset="0"/>
                    <a:cs typeface="Arial" panose="020B0604020202020204" pitchFamily="34" charset="0"/>
                  </a:rPr>
                  <a:t>5</a:t>
                </a:r>
              </a:p>
            </p:txBody>
          </p:sp>
        </p:grpSp>
      </p:grpSp>
      <p:grpSp>
        <p:nvGrpSpPr>
          <p:cNvPr id="34" name="Group 33">
            <a:extLst>
              <a:ext uri="{FF2B5EF4-FFF2-40B4-BE49-F238E27FC236}">
                <a16:creationId xmlns:a16="http://schemas.microsoft.com/office/drawing/2014/main" id="{743A4828-1342-2C48-231A-8D9A30C46CE5}"/>
              </a:ext>
            </a:extLst>
          </p:cNvPr>
          <p:cNvGrpSpPr/>
          <p:nvPr/>
        </p:nvGrpSpPr>
        <p:grpSpPr>
          <a:xfrm>
            <a:off x="2177695" y="5780336"/>
            <a:ext cx="6295711" cy="999844"/>
            <a:chOff x="336317" y="5780336"/>
            <a:chExt cx="6295711" cy="999844"/>
          </a:xfrm>
        </p:grpSpPr>
        <p:sp>
          <p:nvSpPr>
            <p:cNvPr id="25" name="Rectangle 24">
              <a:extLst>
                <a:ext uri="{FF2B5EF4-FFF2-40B4-BE49-F238E27FC236}">
                  <a16:creationId xmlns:a16="http://schemas.microsoft.com/office/drawing/2014/main" id="{644B2839-6EA0-F864-8462-F7DBB892A9EE}"/>
                </a:ext>
              </a:extLst>
            </p:cNvPr>
            <p:cNvSpPr/>
            <p:nvPr/>
          </p:nvSpPr>
          <p:spPr>
            <a:xfrm>
              <a:off x="2209843" y="6038846"/>
              <a:ext cx="4422185" cy="482825"/>
            </a:xfrm>
            <a:prstGeom prst="rect">
              <a:avLst/>
            </a:prstGeom>
            <a:solidFill>
              <a:schemeClr val="accent5">
                <a:lumMod val="40000"/>
                <a:lumOff val="60000"/>
              </a:schemeClr>
            </a:solidFill>
          </p:spPr>
          <p:txBody>
            <a:bodyPr wrap="square" lIns="51435" tIns="25718" rIns="51435" bIns="25718">
              <a:spAutoFit/>
            </a:bodyPr>
            <a:lstStyle/>
            <a:p>
              <a:r>
                <a:rPr lang="en-US" sz="2800" b="1" dirty="0">
                  <a:latin typeface="Arial" pitchFamily="34" charset="0"/>
                  <a:cs typeface="Arial" pitchFamily="34" charset="0"/>
                </a:rPr>
                <a:t>Evil receives God’s wrath</a:t>
              </a:r>
            </a:p>
          </p:txBody>
        </p:sp>
        <p:grpSp>
          <p:nvGrpSpPr>
            <p:cNvPr id="26" name="Group 25">
              <a:extLst>
                <a:ext uri="{FF2B5EF4-FFF2-40B4-BE49-F238E27FC236}">
                  <a16:creationId xmlns:a16="http://schemas.microsoft.com/office/drawing/2014/main" id="{BC0AD683-5BC0-1242-0CB5-B79B4D90049B}"/>
                </a:ext>
              </a:extLst>
            </p:cNvPr>
            <p:cNvGrpSpPr/>
            <p:nvPr/>
          </p:nvGrpSpPr>
          <p:grpSpPr>
            <a:xfrm>
              <a:off x="336317" y="5780336"/>
              <a:ext cx="1035283" cy="999844"/>
              <a:chOff x="308813" y="5288862"/>
              <a:chExt cx="1069848" cy="1097280"/>
            </a:xfrm>
          </p:grpSpPr>
          <p:pic>
            <p:nvPicPr>
              <p:cNvPr id="27" name="Picture 26">
                <a:extLst>
                  <a:ext uri="{FF2B5EF4-FFF2-40B4-BE49-F238E27FC236}">
                    <a16:creationId xmlns:a16="http://schemas.microsoft.com/office/drawing/2014/main" id="{BD7733A4-A281-3A69-4DA8-4DF816873F7E}"/>
                  </a:ext>
                </a:extLst>
              </p:cNvPr>
              <p:cNvPicPr preferRelativeResize="0">
                <a:picLocks/>
              </p:cNvPicPr>
              <p:nvPr/>
            </p:nvPicPr>
            <p:blipFill>
              <a:blip r:embed="rId3">
                <a:clrChange>
                  <a:clrFrom>
                    <a:srgbClr val="FFFFFF"/>
                  </a:clrFrom>
                  <a:clrTo>
                    <a:srgbClr val="FFFFFF">
                      <a:alpha val="0"/>
                    </a:srgbClr>
                  </a:clrTo>
                </a:clrChange>
              </a:blip>
              <a:stretch>
                <a:fillRect/>
              </a:stretch>
            </p:blipFill>
            <p:spPr>
              <a:xfrm>
                <a:off x="308813" y="5288862"/>
                <a:ext cx="1069848" cy="1097280"/>
              </a:xfrm>
              <a:prstGeom prst="rect">
                <a:avLst/>
              </a:prstGeom>
            </p:spPr>
          </p:pic>
          <p:sp>
            <p:nvSpPr>
              <p:cNvPr id="28" name="TextBox 27">
                <a:extLst>
                  <a:ext uri="{FF2B5EF4-FFF2-40B4-BE49-F238E27FC236}">
                    <a16:creationId xmlns:a16="http://schemas.microsoft.com/office/drawing/2014/main" id="{59C452C9-7FD4-6ACD-2610-A61140919300}"/>
                  </a:ext>
                </a:extLst>
              </p:cNvPr>
              <p:cNvSpPr txBox="1"/>
              <p:nvPr/>
            </p:nvSpPr>
            <p:spPr>
              <a:xfrm>
                <a:off x="637243" y="5492663"/>
                <a:ext cx="470000" cy="707886"/>
              </a:xfrm>
              <a:prstGeom prst="rect">
                <a:avLst/>
              </a:prstGeom>
              <a:noFill/>
            </p:spPr>
            <p:txBody>
              <a:bodyPr wrap="none" rtlCol="0">
                <a:spAutoFit/>
              </a:bodyPr>
              <a:lstStyle/>
              <a:p>
                <a:pPr algn="ctr"/>
                <a:r>
                  <a:rPr lang="en-US" sz="4000" b="1" dirty="0">
                    <a:solidFill>
                      <a:srgbClr val="FFFF00"/>
                    </a:solidFill>
                    <a:latin typeface="Arial" panose="020B0604020202020204" pitchFamily="34" charset="0"/>
                    <a:cs typeface="Arial" panose="020B0604020202020204" pitchFamily="34" charset="0"/>
                  </a:rPr>
                  <a:t>6</a:t>
                </a:r>
              </a:p>
            </p:txBody>
          </p:sp>
        </p:grpSp>
      </p:grpSp>
    </p:spTree>
    <p:extLst>
      <p:ext uri="{BB962C8B-B14F-4D97-AF65-F5344CB8AC3E}">
        <p14:creationId xmlns:p14="http://schemas.microsoft.com/office/powerpoint/2010/main" val="148644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12</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Response to Tribulation</a:t>
            </a:r>
          </a:p>
        </p:txBody>
      </p:sp>
      <p:sp>
        <p:nvSpPr>
          <p:cNvPr id="12" name="Title 1">
            <a:extLst>
              <a:ext uri="{FF2B5EF4-FFF2-40B4-BE49-F238E27FC236}">
                <a16:creationId xmlns:a16="http://schemas.microsoft.com/office/drawing/2014/main" id="{8B8536A5-3CAE-9187-DD37-984BC7D81847}"/>
              </a:ext>
            </a:extLst>
          </p:cNvPr>
          <p:cNvSpPr txBox="1">
            <a:spLocks/>
          </p:cNvSpPr>
          <p:nvPr/>
        </p:nvSpPr>
        <p:spPr>
          <a:xfrm>
            <a:off x="1441740" y="774058"/>
            <a:ext cx="9125629"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u="sng" dirty="0">
                <a:solidFill>
                  <a:schemeClr val="bg1">
                    <a:lumMod val="95000"/>
                  </a:schemeClr>
                </a:solidFill>
                <a:latin typeface="Arial" panose="020B0604020202020204" pitchFamily="34" charset="0"/>
                <a:cs typeface="Arial" panose="020B0604020202020204" pitchFamily="34" charset="0"/>
              </a:rPr>
              <a:t>Per Chapter</a:t>
            </a:r>
          </a:p>
        </p:txBody>
      </p:sp>
      <p:sp>
        <p:nvSpPr>
          <p:cNvPr id="13" name="Rectangle 12">
            <a:extLst>
              <a:ext uri="{FF2B5EF4-FFF2-40B4-BE49-F238E27FC236}">
                <a16:creationId xmlns:a16="http://schemas.microsoft.com/office/drawing/2014/main" id="{0287640D-52E2-66B5-4152-3339CDFBD1E2}"/>
              </a:ext>
            </a:extLst>
          </p:cNvPr>
          <p:cNvSpPr/>
          <p:nvPr/>
        </p:nvSpPr>
        <p:spPr>
          <a:xfrm>
            <a:off x="1345720" y="3778370"/>
            <a:ext cx="4843643" cy="2657003"/>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F411B2B-DFF7-F1B4-0E9F-812E7D991C0C}"/>
              </a:ext>
            </a:extLst>
          </p:cNvPr>
          <p:cNvSpPr txBox="1"/>
          <p:nvPr/>
        </p:nvSpPr>
        <p:spPr>
          <a:xfrm>
            <a:off x="1445397" y="1603281"/>
            <a:ext cx="4843643" cy="4832092"/>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  1:  </a:t>
            </a:r>
            <a:r>
              <a:rPr lang="en-US" sz="2800" b="1" dirty="0">
                <a:solidFill>
                  <a:srgbClr val="FFFF00"/>
                </a:solidFill>
                <a:latin typeface="Arial" panose="020B0604020202020204" pitchFamily="34" charset="0"/>
                <a:cs typeface="Arial" panose="020B0604020202020204" pitchFamily="34" charset="0"/>
              </a:rPr>
              <a:t>Characteristics</a:t>
            </a:r>
          </a:p>
          <a:p>
            <a:r>
              <a:rPr lang="en-US" sz="2800" b="1" dirty="0">
                <a:solidFill>
                  <a:schemeClr val="bg1"/>
                </a:solidFill>
                <a:latin typeface="Arial" panose="020B0604020202020204" pitchFamily="34" charset="0"/>
                <a:cs typeface="Arial" panose="020B0604020202020204" pitchFamily="34" charset="0"/>
              </a:rPr>
              <a:t>  2:  7 Churches Involved</a:t>
            </a:r>
          </a:p>
          <a:p>
            <a:r>
              <a:rPr lang="en-US" sz="2800" b="1" dirty="0">
                <a:solidFill>
                  <a:schemeClr val="bg1"/>
                </a:solidFill>
                <a:latin typeface="Arial" panose="020B0604020202020204" pitchFamily="34" charset="0"/>
                <a:cs typeface="Arial" panose="020B0604020202020204" pitchFamily="34" charset="0"/>
              </a:rPr>
              <a:t>  3:  n / a</a:t>
            </a:r>
          </a:p>
          <a:p>
            <a:r>
              <a:rPr lang="en-US" sz="2800" b="1" dirty="0">
                <a:solidFill>
                  <a:schemeClr val="bg1"/>
                </a:solidFill>
                <a:latin typeface="Arial" panose="020B0604020202020204" pitchFamily="34" charset="0"/>
                <a:cs typeface="Arial" panose="020B0604020202020204" pitchFamily="34" charset="0"/>
              </a:rPr>
              <a:t>  4:  n / a</a:t>
            </a:r>
          </a:p>
          <a:p>
            <a:r>
              <a:rPr lang="en-US" sz="2800" b="1" dirty="0">
                <a:solidFill>
                  <a:schemeClr val="bg1"/>
                </a:solidFill>
                <a:latin typeface="Arial" panose="020B0604020202020204" pitchFamily="34" charset="0"/>
                <a:cs typeface="Arial" panose="020B0604020202020204" pitchFamily="34" charset="0"/>
              </a:rPr>
              <a:t>  5:  n / a</a:t>
            </a:r>
          </a:p>
          <a:p>
            <a:r>
              <a:rPr lang="en-US" sz="2800" b="1" dirty="0">
                <a:solidFill>
                  <a:schemeClr val="bg1"/>
                </a:solidFill>
                <a:latin typeface="Arial" panose="020B0604020202020204" pitchFamily="34" charset="0"/>
                <a:cs typeface="Arial" panose="020B0604020202020204" pitchFamily="34" charset="0"/>
              </a:rPr>
              <a:t>  6:  </a:t>
            </a:r>
            <a:r>
              <a:rPr lang="en-US" sz="2800" b="1" dirty="0">
                <a:solidFill>
                  <a:srgbClr val="FFFF00"/>
                </a:solidFill>
                <a:latin typeface="Arial" panose="020B0604020202020204" pitchFamily="34" charset="0"/>
                <a:cs typeface="Arial" panose="020B0604020202020204" pitchFamily="34" charset="0"/>
              </a:rPr>
              <a:t>Characteristics</a:t>
            </a:r>
          </a:p>
          <a:p>
            <a:r>
              <a:rPr lang="en-US" sz="2800" b="1" dirty="0">
                <a:solidFill>
                  <a:schemeClr val="bg1"/>
                </a:solidFill>
                <a:latin typeface="Arial" panose="020B0604020202020204" pitchFamily="34" charset="0"/>
                <a:cs typeface="Arial" panose="020B0604020202020204" pitchFamily="34" charset="0"/>
              </a:rPr>
              <a:t>  7:  </a:t>
            </a:r>
            <a:r>
              <a:rPr lang="en-US" sz="2800" b="1" dirty="0">
                <a:solidFill>
                  <a:srgbClr val="FFFF00"/>
                </a:solidFill>
                <a:latin typeface="Arial" panose="020B0604020202020204" pitchFamily="34" charset="0"/>
                <a:cs typeface="Arial" panose="020B0604020202020204" pitchFamily="34" charset="0"/>
              </a:rPr>
              <a:t>Characteristics</a:t>
            </a:r>
          </a:p>
          <a:p>
            <a:r>
              <a:rPr lang="en-US" sz="2800" b="1" dirty="0">
                <a:solidFill>
                  <a:schemeClr val="bg1"/>
                </a:solidFill>
                <a:latin typeface="Arial" panose="020B0604020202020204" pitchFamily="34" charset="0"/>
                <a:cs typeface="Arial" panose="020B0604020202020204" pitchFamily="34" charset="0"/>
              </a:rPr>
              <a:t>  8:  </a:t>
            </a:r>
            <a:r>
              <a:rPr lang="en-US" sz="2800" b="1" dirty="0">
                <a:solidFill>
                  <a:srgbClr val="FF0000"/>
                </a:solidFill>
                <a:latin typeface="Arial" panose="020B0604020202020204" pitchFamily="34" charset="0"/>
                <a:cs typeface="Arial" panose="020B0604020202020204" pitchFamily="34" charset="0"/>
              </a:rPr>
              <a:t>Villain Won’t Repent</a:t>
            </a:r>
          </a:p>
          <a:p>
            <a:r>
              <a:rPr lang="en-US" sz="2800" b="1" dirty="0">
                <a:solidFill>
                  <a:schemeClr val="bg1"/>
                </a:solidFill>
                <a:latin typeface="Arial" panose="020B0604020202020204" pitchFamily="34" charset="0"/>
                <a:cs typeface="Arial" panose="020B0604020202020204" pitchFamily="34" charset="0"/>
              </a:rPr>
              <a:t>  9:  </a:t>
            </a:r>
            <a:r>
              <a:rPr lang="en-US" sz="2800" b="1" dirty="0">
                <a:solidFill>
                  <a:srgbClr val="FF0000"/>
                </a:solidFill>
                <a:latin typeface="Arial" panose="020B0604020202020204" pitchFamily="34" charset="0"/>
                <a:cs typeface="Arial" panose="020B0604020202020204" pitchFamily="34" charset="0"/>
              </a:rPr>
              <a:t>Villain Won’t Repent</a:t>
            </a:r>
          </a:p>
          <a:p>
            <a:r>
              <a:rPr lang="en-US" sz="2800" b="1" dirty="0">
                <a:solidFill>
                  <a:schemeClr val="bg1"/>
                </a:solidFill>
                <a:latin typeface="Arial" panose="020B0604020202020204" pitchFamily="34" charset="0"/>
                <a:cs typeface="Arial" panose="020B0604020202020204" pitchFamily="34" charset="0"/>
              </a:rPr>
              <a:t>10:  </a:t>
            </a:r>
            <a:r>
              <a:rPr lang="en-US" sz="2800" b="1" dirty="0">
                <a:solidFill>
                  <a:srgbClr val="92D050"/>
                </a:solidFill>
                <a:latin typeface="Arial" panose="020B0604020202020204" pitchFamily="34" charset="0"/>
                <a:cs typeface="Arial" panose="020B0604020202020204" pitchFamily="34" charset="0"/>
              </a:rPr>
              <a:t>God Has Had Enough</a:t>
            </a:r>
          </a:p>
          <a:p>
            <a:r>
              <a:rPr lang="en-US" sz="2800" b="1" dirty="0">
                <a:solidFill>
                  <a:schemeClr val="bg1"/>
                </a:solidFill>
                <a:latin typeface="Arial" panose="020B0604020202020204" pitchFamily="34" charset="0"/>
                <a:cs typeface="Arial" panose="020B0604020202020204" pitchFamily="34" charset="0"/>
              </a:rPr>
              <a:t>11:  </a:t>
            </a:r>
            <a:r>
              <a:rPr lang="en-US" sz="2800" b="1" dirty="0">
                <a:solidFill>
                  <a:srgbClr val="00B0F0"/>
                </a:solidFill>
                <a:latin typeface="Arial" panose="020B0604020202020204" pitchFamily="34" charset="0"/>
                <a:cs typeface="Arial" panose="020B0604020202020204" pitchFamily="34" charset="0"/>
              </a:rPr>
              <a:t>History of Tribulation</a:t>
            </a:r>
          </a:p>
        </p:txBody>
      </p:sp>
      <p:sp>
        <p:nvSpPr>
          <p:cNvPr id="11" name="TextBox 10">
            <a:extLst>
              <a:ext uri="{FF2B5EF4-FFF2-40B4-BE49-F238E27FC236}">
                <a16:creationId xmlns:a16="http://schemas.microsoft.com/office/drawing/2014/main" id="{042AEDB8-4AA7-0222-9747-EA8AB8184941}"/>
              </a:ext>
            </a:extLst>
          </p:cNvPr>
          <p:cNvSpPr txBox="1"/>
          <p:nvPr/>
        </p:nvSpPr>
        <p:spPr>
          <a:xfrm>
            <a:off x="6644042" y="1603281"/>
            <a:ext cx="4513584" cy="4832092"/>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12:  </a:t>
            </a:r>
            <a:r>
              <a:rPr lang="en-US" sz="2800" b="1" dirty="0">
                <a:solidFill>
                  <a:srgbClr val="00B0F0"/>
                </a:solidFill>
                <a:latin typeface="Arial" panose="020B0604020202020204" pitchFamily="34" charset="0"/>
                <a:cs typeface="Arial" panose="020B0604020202020204" pitchFamily="34" charset="0"/>
              </a:rPr>
              <a:t>History of Tribulation</a:t>
            </a:r>
          </a:p>
          <a:p>
            <a:r>
              <a:rPr lang="en-US" sz="2800" b="1" dirty="0">
                <a:solidFill>
                  <a:schemeClr val="bg1"/>
                </a:solidFill>
                <a:latin typeface="Arial" panose="020B0604020202020204" pitchFamily="34" charset="0"/>
                <a:cs typeface="Arial" panose="020B0604020202020204" pitchFamily="34" charset="0"/>
              </a:rPr>
              <a:t>13:  </a:t>
            </a:r>
            <a:r>
              <a:rPr lang="en-US" sz="2800" b="1" dirty="0">
                <a:solidFill>
                  <a:srgbClr val="00B0F0"/>
                </a:solidFill>
                <a:latin typeface="Arial" panose="020B0604020202020204" pitchFamily="34" charset="0"/>
                <a:cs typeface="Arial" panose="020B0604020202020204" pitchFamily="34" charset="0"/>
              </a:rPr>
              <a:t>History of Tribulation</a:t>
            </a:r>
          </a:p>
          <a:p>
            <a:r>
              <a:rPr lang="en-US" sz="2800" b="1" dirty="0">
                <a:solidFill>
                  <a:schemeClr val="bg1"/>
                </a:solidFill>
                <a:latin typeface="Arial" panose="020B0604020202020204" pitchFamily="34" charset="0"/>
                <a:cs typeface="Arial" panose="020B0604020202020204" pitchFamily="34" charset="0"/>
              </a:rPr>
              <a:t>14:  </a:t>
            </a:r>
            <a:r>
              <a:rPr lang="en-US" sz="2800" b="1" dirty="0">
                <a:solidFill>
                  <a:srgbClr val="92D050"/>
                </a:solidFill>
                <a:latin typeface="Arial" panose="020B0604020202020204" pitchFamily="34" charset="0"/>
                <a:cs typeface="Arial" panose="020B0604020202020204" pitchFamily="34" charset="0"/>
              </a:rPr>
              <a:t>Heaven Rejoices</a:t>
            </a:r>
          </a:p>
          <a:p>
            <a:r>
              <a:rPr lang="en-US" sz="2800" b="1" dirty="0">
                <a:solidFill>
                  <a:schemeClr val="bg1"/>
                </a:solidFill>
                <a:latin typeface="Arial" panose="020B0604020202020204" pitchFamily="34" charset="0"/>
                <a:cs typeface="Arial" panose="020B0604020202020204" pitchFamily="34" charset="0"/>
              </a:rPr>
              <a:t>15:  </a:t>
            </a:r>
            <a:r>
              <a:rPr lang="en-US" sz="2800" b="1" dirty="0">
                <a:solidFill>
                  <a:srgbClr val="92D050"/>
                </a:solidFill>
                <a:latin typeface="Arial" panose="020B0604020202020204" pitchFamily="34" charset="0"/>
                <a:cs typeface="Arial" panose="020B0604020202020204" pitchFamily="34" charset="0"/>
              </a:rPr>
              <a:t>Heaven Rejoices</a:t>
            </a:r>
          </a:p>
          <a:p>
            <a:r>
              <a:rPr lang="en-US" sz="2800" b="1" dirty="0">
                <a:solidFill>
                  <a:schemeClr val="bg1"/>
                </a:solidFill>
                <a:latin typeface="Arial" panose="020B0604020202020204" pitchFamily="34" charset="0"/>
                <a:cs typeface="Arial" panose="020B0604020202020204" pitchFamily="34" charset="0"/>
              </a:rPr>
              <a:t>16:  </a:t>
            </a:r>
            <a:r>
              <a:rPr lang="en-US" sz="2800" b="1" dirty="0">
                <a:solidFill>
                  <a:srgbClr val="FF0000"/>
                </a:solidFill>
                <a:latin typeface="Arial" panose="020B0604020202020204" pitchFamily="34" charset="0"/>
                <a:cs typeface="Arial" panose="020B0604020202020204" pitchFamily="34" charset="0"/>
              </a:rPr>
              <a:t>Judgment of Villain</a:t>
            </a:r>
          </a:p>
          <a:p>
            <a:r>
              <a:rPr lang="en-US" sz="2800" b="1" dirty="0">
                <a:solidFill>
                  <a:schemeClr val="bg1"/>
                </a:solidFill>
                <a:latin typeface="Arial" panose="020B0604020202020204" pitchFamily="34" charset="0"/>
                <a:cs typeface="Arial" panose="020B0604020202020204" pitchFamily="34" charset="0"/>
              </a:rPr>
              <a:t>17:  </a:t>
            </a:r>
            <a:r>
              <a:rPr lang="en-US" sz="2800" b="1" dirty="0">
                <a:solidFill>
                  <a:schemeClr val="accent2">
                    <a:lumMod val="60000"/>
                    <a:lumOff val="40000"/>
                  </a:schemeClr>
                </a:solidFill>
                <a:latin typeface="Arial" panose="020B0604020202020204" pitchFamily="34" charset="0"/>
                <a:cs typeface="Arial" panose="020B0604020202020204" pitchFamily="34" charset="0"/>
              </a:rPr>
              <a:t>Villain Identified</a:t>
            </a:r>
          </a:p>
          <a:p>
            <a:r>
              <a:rPr lang="en-US" sz="2800" b="1" dirty="0">
                <a:solidFill>
                  <a:schemeClr val="bg1"/>
                </a:solidFill>
                <a:latin typeface="Arial" panose="020B0604020202020204" pitchFamily="34" charset="0"/>
                <a:cs typeface="Arial" panose="020B0604020202020204" pitchFamily="34" charset="0"/>
              </a:rPr>
              <a:t>18:  </a:t>
            </a:r>
            <a:r>
              <a:rPr lang="en-US" sz="2800" b="1" dirty="0">
                <a:solidFill>
                  <a:schemeClr val="accent2">
                    <a:lumMod val="60000"/>
                    <a:lumOff val="40000"/>
                  </a:schemeClr>
                </a:solidFill>
                <a:latin typeface="Arial" panose="020B0604020202020204" pitchFamily="34" charset="0"/>
                <a:cs typeface="Arial" panose="020B0604020202020204" pitchFamily="34" charset="0"/>
              </a:rPr>
              <a:t>Accomplices Listed</a:t>
            </a:r>
          </a:p>
          <a:p>
            <a:r>
              <a:rPr lang="en-US" sz="2800" b="1" dirty="0">
                <a:solidFill>
                  <a:schemeClr val="bg1"/>
                </a:solidFill>
                <a:latin typeface="Arial" panose="020B0604020202020204" pitchFamily="34" charset="0"/>
                <a:cs typeface="Arial" panose="020B0604020202020204" pitchFamily="34" charset="0"/>
              </a:rPr>
              <a:t>19:  </a:t>
            </a:r>
            <a:r>
              <a:rPr lang="en-US" sz="2800" b="1" dirty="0">
                <a:solidFill>
                  <a:schemeClr val="accent2">
                    <a:lumMod val="60000"/>
                    <a:lumOff val="40000"/>
                  </a:schemeClr>
                </a:solidFill>
                <a:latin typeface="Arial" panose="020B0604020202020204" pitchFamily="34" charset="0"/>
                <a:cs typeface="Arial" panose="020B0604020202020204" pitchFamily="34" charset="0"/>
              </a:rPr>
              <a:t>Saints’ Victory</a:t>
            </a:r>
          </a:p>
          <a:p>
            <a:r>
              <a:rPr lang="en-US" sz="2800" b="1" dirty="0">
                <a:solidFill>
                  <a:schemeClr val="bg1"/>
                </a:solidFill>
                <a:latin typeface="Arial" panose="020B0604020202020204" pitchFamily="34" charset="0"/>
                <a:cs typeface="Arial" panose="020B0604020202020204" pitchFamily="34" charset="0"/>
              </a:rPr>
              <a:t>20:  </a:t>
            </a:r>
            <a:r>
              <a:rPr lang="en-US" sz="2800" b="1" dirty="0">
                <a:solidFill>
                  <a:srgbClr val="FFFF00"/>
                </a:solidFill>
                <a:latin typeface="Arial" panose="020B0604020202020204" pitchFamily="34" charset="0"/>
                <a:cs typeface="Arial" panose="020B0604020202020204" pitchFamily="34" charset="0"/>
              </a:rPr>
              <a:t>Characteristics</a:t>
            </a:r>
          </a:p>
          <a:p>
            <a:r>
              <a:rPr lang="en-US" sz="2800" b="1" dirty="0">
                <a:solidFill>
                  <a:schemeClr val="bg1"/>
                </a:solidFill>
                <a:latin typeface="Arial" panose="020B0604020202020204" pitchFamily="34" charset="0"/>
                <a:cs typeface="Arial" panose="020B0604020202020204" pitchFamily="34" charset="0"/>
              </a:rPr>
              <a:t>21:  Rewards of Faithful</a:t>
            </a:r>
          </a:p>
          <a:p>
            <a:r>
              <a:rPr lang="en-US" sz="2800" b="1" dirty="0">
                <a:solidFill>
                  <a:schemeClr val="bg1"/>
                </a:solidFill>
                <a:latin typeface="Arial" panose="020B0604020202020204" pitchFamily="34" charset="0"/>
                <a:cs typeface="Arial" panose="020B0604020202020204" pitchFamily="34" charset="0"/>
              </a:rPr>
              <a:t>22:  Rewards of Faithful</a:t>
            </a:r>
          </a:p>
        </p:txBody>
      </p:sp>
      <p:sp>
        <p:nvSpPr>
          <p:cNvPr id="14" name="Rectangle 13">
            <a:extLst>
              <a:ext uri="{FF2B5EF4-FFF2-40B4-BE49-F238E27FC236}">
                <a16:creationId xmlns:a16="http://schemas.microsoft.com/office/drawing/2014/main" id="{42F694A8-A560-0B58-E39C-365BFF6582BE}"/>
              </a:ext>
            </a:extLst>
          </p:cNvPr>
          <p:cNvSpPr/>
          <p:nvPr/>
        </p:nvSpPr>
        <p:spPr>
          <a:xfrm>
            <a:off x="6579547" y="1603281"/>
            <a:ext cx="4578079" cy="3900372"/>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954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a:t>
            </a:fld>
            <a:endParaRPr lang="en-US"/>
          </a:p>
        </p:txBody>
      </p:sp>
      <p:sp>
        <p:nvSpPr>
          <p:cNvPr id="4" name="TextBox 3">
            <a:extLst>
              <a:ext uri="{FF2B5EF4-FFF2-40B4-BE49-F238E27FC236}">
                <a16:creationId xmlns:a16="http://schemas.microsoft.com/office/drawing/2014/main" id="{5D872344-306A-E980-235E-C0A3CC7AE34B}"/>
              </a:ext>
            </a:extLst>
          </p:cNvPr>
          <p:cNvSpPr txBox="1"/>
          <p:nvPr/>
        </p:nvSpPr>
        <p:spPr>
          <a:xfrm>
            <a:off x="-17360" y="622510"/>
            <a:ext cx="12198946" cy="3816429"/>
          </a:xfrm>
          <a:prstGeom prst="rect">
            <a:avLst/>
          </a:prstGeom>
          <a:solidFill>
            <a:schemeClr val="bg1"/>
          </a:solidFill>
          <a:ln>
            <a:solidFill>
              <a:schemeClr val="tx1"/>
            </a:solidFill>
          </a:ln>
        </p:spPr>
        <p:txBody>
          <a:bodyPr wrap="square">
            <a:spAutoFit/>
          </a:bodyPr>
          <a:lstStyle/>
          <a:p>
            <a:pPr algn="just"/>
            <a:r>
              <a:rPr lang="en-US" sz="2600" b="1" i="1" dirty="0">
                <a:latin typeface="Arial" panose="020B0604020202020204" pitchFamily="34" charset="0"/>
                <a:cs typeface="Arial" panose="020B0604020202020204" pitchFamily="34" charset="0"/>
              </a:rPr>
              <a:t>“Some claim the four horsemen of the apocalypse can be found in the prophetic book of Ezekiel. A search of the book reveals that horses are mentioned sixteen times in twelve verses in the book but never are they described as “four horses,” nor are they ever described as being of various colors.  This is an important point as we will discover when we arrive at the book of Revelation. This means it is an error to claim the four horsemen of the apocalypse are described in the book of Ezekiel.”  </a:t>
            </a:r>
            <a:r>
              <a:rPr lang="en-US" sz="2600" b="1" baseline="30000" dirty="0">
                <a:solidFill>
                  <a:srgbClr val="C00000"/>
                </a:solidFill>
                <a:latin typeface="Arial" panose="020B0604020202020204" pitchFamily="34" charset="0"/>
                <a:cs typeface="Arial" panose="020B0604020202020204" pitchFamily="34" charset="0"/>
              </a:rPr>
              <a:t>1</a:t>
            </a:r>
            <a:r>
              <a:rPr lang="en-US" sz="2600" b="1" dirty="0">
                <a:latin typeface="Arial" panose="020B0604020202020204" pitchFamily="34" charset="0"/>
                <a:cs typeface="Arial" panose="020B0604020202020204" pitchFamily="34" charset="0"/>
              </a:rPr>
              <a:t> </a:t>
            </a:r>
          </a:p>
          <a:p>
            <a:pPr algn="just"/>
            <a:endParaRPr lang="en-US" sz="2000" b="1" i="0" cap="all" dirty="0">
              <a:effectLst/>
              <a:latin typeface="Arial" panose="020B0604020202020204" pitchFamily="34" charset="0"/>
              <a:cs typeface="Arial" panose="020B0604020202020204" pitchFamily="34" charset="0"/>
            </a:endParaRPr>
          </a:p>
          <a:p>
            <a:pPr algn="r" fontAlgn="base"/>
            <a:r>
              <a:rPr lang="en-US" sz="2000" b="1" i="0" cap="all" dirty="0">
                <a:effectLst/>
                <a:latin typeface="Arial" panose="020B0604020202020204" pitchFamily="34" charset="0"/>
                <a:cs typeface="Arial" panose="020B0604020202020204" pitchFamily="34" charset="0"/>
              </a:rPr>
              <a:t>LIKE THE MASTER MINISTRIES</a:t>
            </a:r>
          </a:p>
          <a:p>
            <a:pPr algn="r" fontAlgn="base"/>
            <a:r>
              <a:rPr lang="en-US" sz="2000" b="1" i="0" dirty="0">
                <a:effectLst/>
                <a:latin typeface="Arial" panose="020B0604020202020204" pitchFamily="34" charset="0"/>
                <a:cs typeface="Arial" panose="020B0604020202020204" pitchFamily="34" charset="0"/>
              </a:rPr>
              <a:t>Tucson, AZ</a:t>
            </a:r>
          </a:p>
        </p:txBody>
      </p:sp>
      <p:sp>
        <p:nvSpPr>
          <p:cNvPr id="8" name="TextBox 7">
            <a:extLst>
              <a:ext uri="{FF2B5EF4-FFF2-40B4-BE49-F238E27FC236}">
                <a16:creationId xmlns:a16="http://schemas.microsoft.com/office/drawing/2014/main" id="{7CFFF258-E0EA-5F0C-F091-694D223BA7F7}"/>
              </a:ext>
            </a:extLst>
          </p:cNvPr>
          <p:cNvSpPr txBox="1"/>
          <p:nvPr/>
        </p:nvSpPr>
        <p:spPr>
          <a:xfrm>
            <a:off x="7600" y="6456514"/>
            <a:ext cx="12173889" cy="307777"/>
          </a:xfrm>
          <a:prstGeom prst="rect">
            <a:avLst/>
          </a:prstGeom>
          <a:noFill/>
        </p:spPr>
        <p:txBody>
          <a:bodyPr wrap="square">
            <a:spAutoFit/>
          </a:bodyPr>
          <a:lstStyle/>
          <a:p>
            <a:r>
              <a:rPr lang="en-US" sz="2000" b="1" baseline="30000" dirty="0">
                <a:solidFill>
                  <a:srgbClr val="C00000"/>
                </a:solidFill>
                <a:latin typeface="Arial" panose="020B0604020202020204" pitchFamily="34" charset="0"/>
                <a:cs typeface="Arial" panose="020B0604020202020204" pitchFamily="34" charset="0"/>
              </a:rPr>
              <a:t>1</a:t>
            </a:r>
            <a:r>
              <a:rPr lang="en-US" sz="1400" b="1" baseline="30000" dirty="0">
                <a:solidFill>
                  <a:srgbClr val="FF0000"/>
                </a:solidFill>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https://www.neverthirsty.org/bible-qa/qa-archives/question/four-horses-of-the-apocalypse-represent/</a:t>
            </a:r>
          </a:p>
        </p:txBody>
      </p:sp>
      <p:sp>
        <p:nvSpPr>
          <p:cNvPr id="9" name="Rectangle 8">
            <a:extLst>
              <a:ext uri="{FF2B5EF4-FFF2-40B4-BE49-F238E27FC236}">
                <a16:creationId xmlns:a16="http://schemas.microsoft.com/office/drawing/2014/main" id="{E63F3C79-30F5-E471-9467-9B0B8D3C1523}"/>
              </a:ext>
            </a:extLst>
          </p:cNvPr>
          <p:cNvSpPr>
            <a:spLocks noChangeArrowheads="1"/>
          </p:cNvSpPr>
          <p:nvPr/>
        </p:nvSpPr>
        <p:spPr bwMode="auto">
          <a:xfrm>
            <a:off x="-8178" y="6383021"/>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7DD080B9-69B3-138D-7E99-989578B3FD72}"/>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6:  Four Horsemen</a:t>
            </a:r>
          </a:p>
        </p:txBody>
      </p:sp>
      <p:sp>
        <p:nvSpPr>
          <p:cNvPr id="3" name="TextBox 2">
            <a:extLst>
              <a:ext uri="{FF2B5EF4-FFF2-40B4-BE49-F238E27FC236}">
                <a16:creationId xmlns:a16="http://schemas.microsoft.com/office/drawing/2014/main" id="{C55F0F3C-D558-2A86-5A75-768D10AD77BD}"/>
              </a:ext>
            </a:extLst>
          </p:cNvPr>
          <p:cNvSpPr txBox="1"/>
          <p:nvPr/>
        </p:nvSpPr>
        <p:spPr>
          <a:xfrm>
            <a:off x="3545621" y="4838159"/>
            <a:ext cx="2101914" cy="1200329"/>
          </a:xfrm>
          <a:prstGeom prst="rect">
            <a:avLst/>
          </a:prstGeom>
          <a:solidFill>
            <a:schemeClr val="accent1">
              <a:lumMod val="20000"/>
              <a:lumOff val="80000"/>
            </a:schemeClr>
          </a:solidFill>
          <a:ln>
            <a:solidFill>
              <a:schemeClr val="tx1"/>
            </a:solidFill>
          </a:ln>
        </p:spPr>
        <p:txBody>
          <a:bodyPr wrap="square">
            <a:spAutoFit/>
          </a:bodyPr>
          <a:lstStyle/>
          <a:p>
            <a:r>
              <a:rPr lang="en-US" sz="2400" b="1" dirty="0">
                <a:latin typeface="Arial" panose="020B0604020202020204" pitchFamily="34" charset="0"/>
                <a:cs typeface="Arial" panose="020B0604020202020204" pitchFamily="34" charset="0"/>
              </a:rPr>
              <a:t>Ezekiel 23:20</a:t>
            </a:r>
          </a:p>
          <a:p>
            <a:r>
              <a:rPr lang="en-US" sz="2400" b="1" dirty="0">
                <a:latin typeface="Arial" panose="020B0604020202020204" pitchFamily="34" charset="0"/>
                <a:cs typeface="Arial" panose="020B0604020202020204" pitchFamily="34" charset="0"/>
              </a:rPr>
              <a:t>Ezekiel 23:23</a:t>
            </a:r>
          </a:p>
          <a:p>
            <a:r>
              <a:rPr lang="en-US" sz="2400" b="1" dirty="0">
                <a:latin typeface="Arial" panose="020B0604020202020204" pitchFamily="34" charset="0"/>
                <a:cs typeface="Arial" panose="020B0604020202020204" pitchFamily="34" charset="0"/>
              </a:rPr>
              <a:t>Ezekiel 26:7</a:t>
            </a:r>
          </a:p>
        </p:txBody>
      </p:sp>
      <p:sp>
        <p:nvSpPr>
          <p:cNvPr id="10" name="TextBox 9">
            <a:extLst>
              <a:ext uri="{FF2B5EF4-FFF2-40B4-BE49-F238E27FC236}">
                <a16:creationId xmlns:a16="http://schemas.microsoft.com/office/drawing/2014/main" id="{DE40E9AF-985B-ACA9-C687-BD44792F7982}"/>
              </a:ext>
            </a:extLst>
          </p:cNvPr>
          <p:cNvSpPr txBox="1"/>
          <p:nvPr/>
        </p:nvSpPr>
        <p:spPr>
          <a:xfrm>
            <a:off x="6556955" y="4838159"/>
            <a:ext cx="2101914" cy="1200329"/>
          </a:xfrm>
          <a:prstGeom prst="rect">
            <a:avLst/>
          </a:prstGeom>
          <a:solidFill>
            <a:schemeClr val="accent1">
              <a:lumMod val="20000"/>
              <a:lumOff val="80000"/>
            </a:schemeClr>
          </a:solidFill>
          <a:ln>
            <a:solidFill>
              <a:schemeClr val="tx1"/>
            </a:solidFill>
          </a:ln>
        </p:spPr>
        <p:txBody>
          <a:bodyPr wrap="square">
            <a:spAutoFit/>
          </a:bodyPr>
          <a:lstStyle/>
          <a:p>
            <a:r>
              <a:rPr lang="en-US" sz="2400" b="1" dirty="0">
                <a:latin typeface="Arial" panose="020B0604020202020204" pitchFamily="34" charset="0"/>
                <a:cs typeface="Arial" panose="020B0604020202020204" pitchFamily="34" charset="0"/>
              </a:rPr>
              <a:t>Ezekiel 26:10</a:t>
            </a:r>
          </a:p>
          <a:p>
            <a:r>
              <a:rPr lang="en-US" sz="2400" b="1" dirty="0">
                <a:latin typeface="Arial" panose="020B0604020202020204" pitchFamily="34" charset="0"/>
                <a:cs typeface="Arial" panose="020B0604020202020204" pitchFamily="34" charset="0"/>
              </a:rPr>
              <a:t>Ezekiel 26:11</a:t>
            </a:r>
          </a:p>
          <a:p>
            <a:r>
              <a:rPr lang="en-US" sz="2400" b="1" dirty="0">
                <a:latin typeface="Arial" panose="020B0604020202020204" pitchFamily="34" charset="0"/>
                <a:cs typeface="Arial" panose="020B0604020202020204" pitchFamily="34" charset="0"/>
              </a:rPr>
              <a:t>Ezekiel 27:14</a:t>
            </a:r>
          </a:p>
        </p:txBody>
      </p:sp>
      <p:sp>
        <p:nvSpPr>
          <p:cNvPr id="11" name="TextBox 10">
            <a:extLst>
              <a:ext uri="{FF2B5EF4-FFF2-40B4-BE49-F238E27FC236}">
                <a16:creationId xmlns:a16="http://schemas.microsoft.com/office/drawing/2014/main" id="{5E58D643-7C33-036C-C007-52B8A5877873}"/>
              </a:ext>
            </a:extLst>
          </p:cNvPr>
          <p:cNvSpPr txBox="1"/>
          <p:nvPr/>
        </p:nvSpPr>
        <p:spPr>
          <a:xfrm>
            <a:off x="534287" y="4838159"/>
            <a:ext cx="2101914" cy="1200329"/>
          </a:xfrm>
          <a:prstGeom prst="rect">
            <a:avLst/>
          </a:prstGeom>
          <a:solidFill>
            <a:schemeClr val="accent1">
              <a:lumMod val="20000"/>
              <a:lumOff val="80000"/>
            </a:schemeClr>
          </a:solidFill>
          <a:ln>
            <a:solidFill>
              <a:schemeClr val="tx1"/>
            </a:solidFill>
          </a:ln>
        </p:spPr>
        <p:txBody>
          <a:bodyPr wrap="square">
            <a:spAutoFit/>
          </a:bodyPr>
          <a:lstStyle/>
          <a:p>
            <a:r>
              <a:rPr lang="en-US" sz="2400" b="1" dirty="0">
                <a:latin typeface="Arial" panose="020B0604020202020204" pitchFamily="34" charset="0"/>
                <a:cs typeface="Arial" panose="020B0604020202020204" pitchFamily="34" charset="0"/>
              </a:rPr>
              <a:t>Ezekiel 17:15 </a:t>
            </a:r>
          </a:p>
          <a:p>
            <a:r>
              <a:rPr lang="en-US" sz="2400" b="1" dirty="0">
                <a:latin typeface="Arial" panose="020B0604020202020204" pitchFamily="34" charset="0"/>
                <a:cs typeface="Arial" panose="020B0604020202020204" pitchFamily="34" charset="0"/>
              </a:rPr>
              <a:t>Ezekiel 23:6</a:t>
            </a:r>
          </a:p>
          <a:p>
            <a:r>
              <a:rPr lang="en-US" sz="2400" b="1" dirty="0">
                <a:latin typeface="Arial" panose="020B0604020202020204" pitchFamily="34" charset="0"/>
                <a:cs typeface="Arial" panose="020B0604020202020204" pitchFamily="34" charset="0"/>
              </a:rPr>
              <a:t>Ezekiel 23:12</a:t>
            </a:r>
          </a:p>
        </p:txBody>
      </p:sp>
      <p:sp>
        <p:nvSpPr>
          <p:cNvPr id="12" name="TextBox 11">
            <a:extLst>
              <a:ext uri="{FF2B5EF4-FFF2-40B4-BE49-F238E27FC236}">
                <a16:creationId xmlns:a16="http://schemas.microsoft.com/office/drawing/2014/main" id="{2502D4F7-E500-6298-7729-C21B49DF0A30}"/>
              </a:ext>
            </a:extLst>
          </p:cNvPr>
          <p:cNvSpPr txBox="1"/>
          <p:nvPr/>
        </p:nvSpPr>
        <p:spPr>
          <a:xfrm>
            <a:off x="9568289" y="4838159"/>
            <a:ext cx="2101914" cy="1200329"/>
          </a:xfrm>
          <a:prstGeom prst="rect">
            <a:avLst/>
          </a:prstGeom>
          <a:solidFill>
            <a:schemeClr val="accent1">
              <a:lumMod val="20000"/>
              <a:lumOff val="80000"/>
            </a:schemeClr>
          </a:solidFill>
          <a:ln>
            <a:solidFill>
              <a:schemeClr val="tx1"/>
            </a:solidFill>
          </a:ln>
        </p:spPr>
        <p:txBody>
          <a:bodyPr wrap="square">
            <a:spAutoFit/>
          </a:bodyPr>
          <a:lstStyle/>
          <a:p>
            <a:r>
              <a:rPr lang="en-US" sz="2400" b="1" dirty="0">
                <a:latin typeface="Arial" panose="020B0604020202020204" pitchFamily="34" charset="0"/>
                <a:cs typeface="Arial" panose="020B0604020202020204" pitchFamily="34" charset="0"/>
              </a:rPr>
              <a:t>Ezekiel 38:4</a:t>
            </a:r>
          </a:p>
          <a:p>
            <a:r>
              <a:rPr lang="en-US" sz="2400" b="1" dirty="0">
                <a:latin typeface="Arial" panose="020B0604020202020204" pitchFamily="34" charset="0"/>
                <a:cs typeface="Arial" panose="020B0604020202020204" pitchFamily="34" charset="0"/>
              </a:rPr>
              <a:t>Ezekiel 38:15</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Ezekiel 39:20</a:t>
            </a:r>
          </a:p>
        </p:txBody>
      </p:sp>
    </p:spTree>
    <p:extLst>
      <p:ext uri="{BB962C8B-B14F-4D97-AF65-F5344CB8AC3E}">
        <p14:creationId xmlns:p14="http://schemas.microsoft.com/office/powerpoint/2010/main" val="319874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6:1-2</a:t>
            </a:r>
          </a:p>
        </p:txBody>
      </p:sp>
      <p:sp>
        <p:nvSpPr>
          <p:cNvPr id="5" name="TextBox 4">
            <a:extLst>
              <a:ext uri="{FF2B5EF4-FFF2-40B4-BE49-F238E27FC236}">
                <a16:creationId xmlns:a16="http://schemas.microsoft.com/office/drawing/2014/main" id="{6BE0871C-19AE-AAC6-5B40-91179C328595}"/>
              </a:ext>
            </a:extLst>
          </p:cNvPr>
          <p:cNvSpPr txBox="1"/>
          <p:nvPr/>
        </p:nvSpPr>
        <p:spPr>
          <a:xfrm>
            <a:off x="-10758" y="621853"/>
            <a:ext cx="12198946" cy="2677656"/>
          </a:xfrm>
          <a:prstGeom prst="rect">
            <a:avLst/>
          </a:prstGeom>
          <a:solidFill>
            <a:srgbClr val="FFFF00"/>
          </a:solidFill>
          <a:ln>
            <a:solidFill>
              <a:schemeClr val="tx1"/>
            </a:solidFill>
          </a:ln>
        </p:spPr>
        <p:txBody>
          <a:bodyPr wrap="square">
            <a:spAutoFit/>
          </a:bodyPr>
          <a:lstStyle/>
          <a:p>
            <a:pPr algn="just"/>
            <a:r>
              <a:rPr lang="en-US" sz="2800" b="1" i="1" baseline="30000" dirty="0">
                <a:solidFill>
                  <a:srgbClr val="C00000"/>
                </a:solidFill>
                <a:latin typeface="Arial" panose="020B0604020202020204" pitchFamily="34" charset="0"/>
                <a:cs typeface="Arial" panose="020B0604020202020204" pitchFamily="34" charset="0"/>
              </a:rPr>
              <a:t>1  </a:t>
            </a:r>
            <a:r>
              <a:rPr lang="en-US" sz="2800" b="1" i="1" dirty="0">
                <a:latin typeface="Arial" panose="020B0604020202020204" pitchFamily="34" charset="0"/>
                <a:cs typeface="Arial" panose="020B0604020202020204" pitchFamily="34" charset="0"/>
              </a:rPr>
              <a:t>And I saw when the Lamb opened </a:t>
            </a:r>
            <a:r>
              <a:rPr lang="en-US" sz="2800" b="1" i="1" dirty="0">
                <a:solidFill>
                  <a:srgbClr val="C00000"/>
                </a:solidFill>
                <a:latin typeface="Arial" panose="020B0604020202020204" pitchFamily="34" charset="0"/>
                <a:cs typeface="Arial" panose="020B0604020202020204" pitchFamily="34" charset="0"/>
              </a:rPr>
              <a:t>one</a:t>
            </a:r>
            <a:r>
              <a:rPr lang="en-US" sz="2800" b="1" i="1" dirty="0">
                <a:latin typeface="Arial" panose="020B0604020202020204" pitchFamily="34" charset="0"/>
                <a:cs typeface="Arial" panose="020B0604020202020204" pitchFamily="34" charset="0"/>
              </a:rPr>
              <a:t> of the seals, and I heard, as it were the noise of thunder, one of the four beasts saying, Come and see.</a:t>
            </a:r>
          </a:p>
          <a:p>
            <a:pPr algn="just"/>
            <a:r>
              <a:rPr lang="en-US" sz="2800" b="1" i="1" baseline="30000" dirty="0">
                <a:solidFill>
                  <a:srgbClr val="C00000"/>
                </a:solidFill>
                <a:latin typeface="Arial" panose="020B0604020202020204" pitchFamily="34" charset="0"/>
                <a:cs typeface="Arial" panose="020B0604020202020204" pitchFamily="34" charset="0"/>
              </a:rPr>
              <a:t>2  </a:t>
            </a:r>
            <a:r>
              <a:rPr lang="en-US" sz="2800" b="1" i="1" dirty="0">
                <a:latin typeface="Arial" panose="020B0604020202020204" pitchFamily="34" charset="0"/>
                <a:cs typeface="Arial" panose="020B0604020202020204" pitchFamily="34" charset="0"/>
              </a:rPr>
              <a:t>And I saw, and behold a white horse: and he that sat on him had a bow; and a crown was given unto him: and he went forth conquering, and to conquer.</a:t>
            </a:r>
          </a:p>
        </p:txBody>
      </p:sp>
      <p:grpSp>
        <p:nvGrpSpPr>
          <p:cNvPr id="10" name="Group 9">
            <a:extLst>
              <a:ext uri="{FF2B5EF4-FFF2-40B4-BE49-F238E27FC236}">
                <a16:creationId xmlns:a16="http://schemas.microsoft.com/office/drawing/2014/main" id="{587BB2E0-D484-C4BB-ACCE-B309724F8BF3}"/>
              </a:ext>
            </a:extLst>
          </p:cNvPr>
          <p:cNvGrpSpPr/>
          <p:nvPr/>
        </p:nvGrpSpPr>
        <p:grpSpPr>
          <a:xfrm>
            <a:off x="1670459" y="4157427"/>
            <a:ext cx="8357205" cy="1380952"/>
            <a:chOff x="1933217" y="4861620"/>
            <a:chExt cx="8357205" cy="1380952"/>
          </a:xfrm>
        </p:grpSpPr>
        <p:sp>
          <p:nvSpPr>
            <p:cNvPr id="6" name="Rectangle 5">
              <a:extLst>
                <a:ext uri="{FF2B5EF4-FFF2-40B4-BE49-F238E27FC236}">
                  <a16:creationId xmlns:a16="http://schemas.microsoft.com/office/drawing/2014/main" id="{F14D1326-4B70-C3E4-CF5C-9D2B2B32A966}"/>
                </a:ext>
              </a:extLst>
            </p:cNvPr>
            <p:cNvSpPr/>
            <p:nvPr/>
          </p:nvSpPr>
          <p:spPr>
            <a:xfrm>
              <a:off x="3921042" y="5218351"/>
              <a:ext cx="6369380" cy="667491"/>
            </a:xfrm>
            <a:prstGeom prst="rect">
              <a:avLst/>
            </a:prstGeom>
            <a:solidFill>
              <a:schemeClr val="bg1"/>
            </a:solidFill>
          </p:spPr>
          <p:txBody>
            <a:bodyPr wrap="square" lIns="51435" tIns="25718" rIns="51435" bIns="25718">
              <a:spAutoFit/>
            </a:bodyPr>
            <a:lstStyle/>
            <a:p>
              <a:r>
                <a:rPr lang="en-US" sz="4000" b="1" dirty="0">
                  <a:latin typeface="Arial" pitchFamily="34" charset="0"/>
                  <a:cs typeface="Arial" pitchFamily="34" charset="0"/>
                </a:rPr>
                <a:t>Determination to conquer</a:t>
              </a:r>
            </a:p>
          </p:txBody>
        </p:sp>
        <p:grpSp>
          <p:nvGrpSpPr>
            <p:cNvPr id="7" name="Group 6">
              <a:extLst>
                <a:ext uri="{FF2B5EF4-FFF2-40B4-BE49-F238E27FC236}">
                  <a16:creationId xmlns:a16="http://schemas.microsoft.com/office/drawing/2014/main" id="{433CB0FC-E09F-4C0B-2FBA-BD445E30BE8F}"/>
                </a:ext>
              </a:extLst>
            </p:cNvPr>
            <p:cNvGrpSpPr/>
            <p:nvPr/>
          </p:nvGrpSpPr>
          <p:grpSpPr>
            <a:xfrm>
              <a:off x="1933217" y="4861620"/>
              <a:ext cx="1333333" cy="1380952"/>
              <a:chOff x="308813" y="5288862"/>
              <a:chExt cx="1333333" cy="1380952"/>
            </a:xfrm>
          </p:grpSpPr>
          <p:pic>
            <p:nvPicPr>
              <p:cNvPr id="8" name="Picture 7">
                <a:extLst>
                  <a:ext uri="{FF2B5EF4-FFF2-40B4-BE49-F238E27FC236}">
                    <a16:creationId xmlns:a16="http://schemas.microsoft.com/office/drawing/2014/main" id="{36DC5319-CDCD-7491-2B4D-1143F34A9CB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08813" y="5288862"/>
                <a:ext cx="1333333" cy="1380952"/>
              </a:xfrm>
              <a:prstGeom prst="rect">
                <a:avLst/>
              </a:prstGeom>
            </p:spPr>
          </p:pic>
          <p:sp>
            <p:nvSpPr>
              <p:cNvPr id="9" name="TextBox 8">
                <a:extLst>
                  <a:ext uri="{FF2B5EF4-FFF2-40B4-BE49-F238E27FC236}">
                    <a16:creationId xmlns:a16="http://schemas.microsoft.com/office/drawing/2014/main" id="{15B9C216-7326-C59A-5108-D174EF990E6F}"/>
                  </a:ext>
                </a:extLst>
              </p:cNvPr>
              <p:cNvSpPr txBox="1"/>
              <p:nvPr/>
            </p:nvSpPr>
            <p:spPr>
              <a:xfrm>
                <a:off x="740479" y="5625395"/>
                <a:ext cx="470000" cy="707886"/>
              </a:xfrm>
              <a:prstGeom prst="rect">
                <a:avLst/>
              </a:prstGeom>
              <a:noFill/>
            </p:spPr>
            <p:txBody>
              <a:bodyPr wrap="none" rtlCol="0">
                <a:spAutoFit/>
              </a:bodyPr>
              <a:lstStyle/>
              <a:p>
                <a:pPr algn="ctr"/>
                <a:r>
                  <a:rPr lang="en-US" sz="4000" b="1" dirty="0">
                    <a:solidFill>
                      <a:srgbClr val="FFFF00"/>
                    </a:solidFill>
                    <a:latin typeface="Arial" panose="020B0604020202020204" pitchFamily="34" charset="0"/>
                    <a:cs typeface="Arial" panose="020B0604020202020204" pitchFamily="34" charset="0"/>
                  </a:rPr>
                  <a:t>1</a:t>
                </a:r>
              </a:p>
            </p:txBody>
          </p:sp>
        </p:grpSp>
      </p:grpSp>
    </p:spTree>
    <p:extLst>
      <p:ext uri="{BB962C8B-B14F-4D97-AF65-F5344CB8AC3E}">
        <p14:creationId xmlns:p14="http://schemas.microsoft.com/office/powerpoint/2010/main" val="140721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4</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6:3-4</a:t>
            </a:r>
          </a:p>
        </p:txBody>
      </p:sp>
      <p:sp>
        <p:nvSpPr>
          <p:cNvPr id="5" name="TextBox 4">
            <a:extLst>
              <a:ext uri="{FF2B5EF4-FFF2-40B4-BE49-F238E27FC236}">
                <a16:creationId xmlns:a16="http://schemas.microsoft.com/office/drawing/2014/main" id="{2D254271-4D2A-AB0A-12B3-4E34895D1CCE}"/>
              </a:ext>
            </a:extLst>
          </p:cNvPr>
          <p:cNvSpPr txBox="1"/>
          <p:nvPr/>
        </p:nvSpPr>
        <p:spPr>
          <a:xfrm>
            <a:off x="-10758" y="621853"/>
            <a:ext cx="12198946" cy="2246769"/>
          </a:xfrm>
          <a:prstGeom prst="rect">
            <a:avLst/>
          </a:prstGeom>
          <a:solidFill>
            <a:srgbClr val="FFFF00"/>
          </a:solidFill>
          <a:ln>
            <a:solidFill>
              <a:schemeClr val="tx1"/>
            </a:solidFill>
          </a:ln>
        </p:spPr>
        <p:txBody>
          <a:bodyPr wrap="square">
            <a:spAutoFit/>
          </a:bodyPr>
          <a:lstStyle/>
          <a:p>
            <a:pPr algn="just"/>
            <a:r>
              <a:rPr lang="en-US" sz="2800" b="1" i="1" baseline="30000" dirty="0">
                <a:solidFill>
                  <a:srgbClr val="C00000"/>
                </a:solidFill>
                <a:latin typeface="Arial" panose="020B0604020202020204" pitchFamily="34" charset="0"/>
                <a:cs typeface="Arial" panose="020B0604020202020204" pitchFamily="34" charset="0"/>
              </a:rPr>
              <a:t>3  </a:t>
            </a:r>
            <a:r>
              <a:rPr lang="en-US" sz="2800" b="1" i="1" dirty="0">
                <a:latin typeface="Arial" panose="020B0604020202020204" pitchFamily="34" charset="0"/>
                <a:cs typeface="Arial" panose="020B0604020202020204" pitchFamily="34" charset="0"/>
              </a:rPr>
              <a:t>And when he had opened the </a:t>
            </a:r>
            <a:r>
              <a:rPr lang="en-US" sz="2800" b="1" i="1" dirty="0">
                <a:solidFill>
                  <a:srgbClr val="C00000"/>
                </a:solidFill>
                <a:latin typeface="Arial" panose="020B0604020202020204" pitchFamily="34" charset="0"/>
                <a:cs typeface="Arial" panose="020B0604020202020204" pitchFamily="34" charset="0"/>
              </a:rPr>
              <a:t>second</a:t>
            </a:r>
            <a:r>
              <a:rPr lang="en-US" sz="2800" b="1" i="1" dirty="0">
                <a:latin typeface="Arial" panose="020B0604020202020204" pitchFamily="34" charset="0"/>
                <a:cs typeface="Arial" panose="020B0604020202020204" pitchFamily="34" charset="0"/>
              </a:rPr>
              <a:t> seal, I heard the second beast say, Come and see.</a:t>
            </a:r>
          </a:p>
          <a:p>
            <a:pPr algn="just"/>
            <a:r>
              <a:rPr lang="en-US" sz="2800" b="1" i="1" baseline="30000" dirty="0">
                <a:solidFill>
                  <a:srgbClr val="C00000"/>
                </a:solidFill>
                <a:latin typeface="Arial" panose="020B0604020202020204" pitchFamily="34" charset="0"/>
                <a:cs typeface="Arial" panose="020B0604020202020204" pitchFamily="34" charset="0"/>
              </a:rPr>
              <a:t>4  </a:t>
            </a:r>
            <a:r>
              <a:rPr lang="en-US" sz="2800" b="1" i="1" dirty="0">
                <a:latin typeface="Arial" panose="020B0604020202020204" pitchFamily="34" charset="0"/>
                <a:cs typeface="Arial" panose="020B0604020202020204" pitchFamily="34" charset="0"/>
              </a:rPr>
              <a:t>And there went out another horse that was red: and power was given to him that sat thereon to take peace from the earth, and that they should kill one another: and there was given unto him a great sword.</a:t>
            </a:r>
          </a:p>
        </p:txBody>
      </p:sp>
      <p:grpSp>
        <p:nvGrpSpPr>
          <p:cNvPr id="10" name="Group 9">
            <a:extLst>
              <a:ext uri="{FF2B5EF4-FFF2-40B4-BE49-F238E27FC236}">
                <a16:creationId xmlns:a16="http://schemas.microsoft.com/office/drawing/2014/main" id="{DE9F9648-8922-C303-975A-8A6BB467389B}"/>
              </a:ext>
            </a:extLst>
          </p:cNvPr>
          <p:cNvGrpSpPr/>
          <p:nvPr/>
        </p:nvGrpSpPr>
        <p:grpSpPr>
          <a:xfrm>
            <a:off x="1666934" y="4149131"/>
            <a:ext cx="6526554" cy="1380952"/>
            <a:chOff x="308813" y="5419493"/>
            <a:chExt cx="6526554" cy="1380952"/>
          </a:xfrm>
        </p:grpSpPr>
        <p:sp>
          <p:nvSpPr>
            <p:cNvPr id="6" name="Rectangle 5">
              <a:extLst>
                <a:ext uri="{FF2B5EF4-FFF2-40B4-BE49-F238E27FC236}">
                  <a16:creationId xmlns:a16="http://schemas.microsoft.com/office/drawing/2014/main" id="{F27D7648-2593-153E-4D8F-4FE88FE12591}"/>
                </a:ext>
              </a:extLst>
            </p:cNvPr>
            <p:cNvSpPr/>
            <p:nvPr/>
          </p:nvSpPr>
          <p:spPr>
            <a:xfrm>
              <a:off x="2296639" y="5776224"/>
              <a:ext cx="4538728" cy="667491"/>
            </a:xfrm>
            <a:prstGeom prst="rect">
              <a:avLst/>
            </a:prstGeom>
            <a:solidFill>
              <a:srgbClr val="FF0000"/>
            </a:solidFill>
          </p:spPr>
          <p:txBody>
            <a:bodyPr wrap="square" lIns="51435" tIns="25718" rIns="51435" bIns="25718">
              <a:spAutoFit/>
            </a:bodyPr>
            <a:lstStyle/>
            <a:p>
              <a:r>
                <a:rPr lang="en-US" sz="4000" b="1" dirty="0">
                  <a:solidFill>
                    <a:schemeClr val="bg1">
                      <a:lumMod val="95000"/>
                    </a:schemeClr>
                  </a:solidFill>
                  <a:latin typeface="Arial" pitchFamily="34" charset="0"/>
                  <a:cs typeface="Arial" pitchFamily="34" charset="0"/>
                </a:rPr>
                <a:t>Killing; bloodshed</a:t>
              </a:r>
              <a:endParaRPr lang="en-US" sz="4000" b="1" u="sng" dirty="0">
                <a:solidFill>
                  <a:schemeClr val="bg1">
                    <a:lumMod val="95000"/>
                  </a:schemeClr>
                </a:solidFill>
                <a:latin typeface="Arial" pitchFamily="34" charset="0"/>
                <a:cs typeface="Arial" pitchFamily="34" charset="0"/>
              </a:endParaRPr>
            </a:p>
          </p:txBody>
        </p:sp>
        <p:grpSp>
          <p:nvGrpSpPr>
            <p:cNvPr id="7" name="Group 6">
              <a:extLst>
                <a:ext uri="{FF2B5EF4-FFF2-40B4-BE49-F238E27FC236}">
                  <a16:creationId xmlns:a16="http://schemas.microsoft.com/office/drawing/2014/main" id="{743E23A5-A91D-7609-6A39-B07030A89509}"/>
                </a:ext>
              </a:extLst>
            </p:cNvPr>
            <p:cNvGrpSpPr/>
            <p:nvPr/>
          </p:nvGrpSpPr>
          <p:grpSpPr>
            <a:xfrm>
              <a:off x="308813" y="5419493"/>
              <a:ext cx="1333333" cy="1380952"/>
              <a:chOff x="308813" y="5288862"/>
              <a:chExt cx="1333333" cy="1380952"/>
            </a:xfrm>
          </p:grpSpPr>
          <p:pic>
            <p:nvPicPr>
              <p:cNvPr id="8" name="Picture 7">
                <a:extLst>
                  <a:ext uri="{FF2B5EF4-FFF2-40B4-BE49-F238E27FC236}">
                    <a16:creationId xmlns:a16="http://schemas.microsoft.com/office/drawing/2014/main" id="{883767AD-B3BC-C548-85A8-B49A323926A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08813" y="5288862"/>
                <a:ext cx="1333333" cy="1380952"/>
              </a:xfrm>
              <a:prstGeom prst="rect">
                <a:avLst/>
              </a:prstGeom>
            </p:spPr>
          </p:pic>
          <p:sp>
            <p:nvSpPr>
              <p:cNvPr id="9" name="TextBox 8">
                <a:extLst>
                  <a:ext uri="{FF2B5EF4-FFF2-40B4-BE49-F238E27FC236}">
                    <a16:creationId xmlns:a16="http://schemas.microsoft.com/office/drawing/2014/main" id="{5A297EA9-44F3-FAD1-CCAA-3BF4EB52C0CA}"/>
                  </a:ext>
                </a:extLst>
              </p:cNvPr>
              <p:cNvSpPr txBox="1"/>
              <p:nvPr/>
            </p:nvSpPr>
            <p:spPr>
              <a:xfrm>
                <a:off x="740479" y="5625395"/>
                <a:ext cx="470000" cy="707886"/>
              </a:xfrm>
              <a:prstGeom prst="rect">
                <a:avLst/>
              </a:prstGeom>
              <a:noFill/>
            </p:spPr>
            <p:txBody>
              <a:bodyPr wrap="none" rtlCol="0">
                <a:spAutoFit/>
              </a:bodyPr>
              <a:lstStyle/>
              <a:p>
                <a:pPr algn="ctr"/>
                <a:r>
                  <a:rPr lang="en-US" sz="4000" b="1" dirty="0">
                    <a:solidFill>
                      <a:srgbClr val="FFFF00"/>
                    </a:solidFill>
                    <a:latin typeface="Arial" panose="020B0604020202020204" pitchFamily="34" charset="0"/>
                    <a:cs typeface="Arial" panose="020B0604020202020204" pitchFamily="34" charset="0"/>
                  </a:rPr>
                  <a:t>2</a:t>
                </a:r>
              </a:p>
            </p:txBody>
          </p:sp>
        </p:grpSp>
      </p:grpSp>
    </p:spTree>
    <p:extLst>
      <p:ext uri="{BB962C8B-B14F-4D97-AF65-F5344CB8AC3E}">
        <p14:creationId xmlns:p14="http://schemas.microsoft.com/office/powerpoint/2010/main" val="300817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5</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6:5-6</a:t>
            </a:r>
          </a:p>
        </p:txBody>
      </p:sp>
      <p:sp>
        <p:nvSpPr>
          <p:cNvPr id="5" name="TextBox 4">
            <a:extLst>
              <a:ext uri="{FF2B5EF4-FFF2-40B4-BE49-F238E27FC236}">
                <a16:creationId xmlns:a16="http://schemas.microsoft.com/office/drawing/2014/main" id="{FB986CD2-ED32-F95B-8CC3-CAD37130E0FA}"/>
              </a:ext>
            </a:extLst>
          </p:cNvPr>
          <p:cNvSpPr txBox="1"/>
          <p:nvPr/>
        </p:nvSpPr>
        <p:spPr>
          <a:xfrm>
            <a:off x="-10758" y="621192"/>
            <a:ext cx="12200608" cy="2677656"/>
          </a:xfrm>
          <a:prstGeom prst="rect">
            <a:avLst/>
          </a:prstGeom>
          <a:solidFill>
            <a:srgbClr val="FFFF00"/>
          </a:solidFill>
          <a:ln>
            <a:solidFill>
              <a:schemeClr val="tx1"/>
            </a:solidFill>
          </a:ln>
        </p:spPr>
        <p:txBody>
          <a:bodyPr wrap="square">
            <a:spAutoFit/>
          </a:bodyPr>
          <a:lstStyle/>
          <a:p>
            <a:pPr algn="just"/>
            <a:r>
              <a:rPr lang="en-US" sz="2800" b="1" i="1" baseline="30000" dirty="0">
                <a:solidFill>
                  <a:srgbClr val="C00000"/>
                </a:solidFill>
                <a:latin typeface="Arial" panose="020B0604020202020204" pitchFamily="34" charset="0"/>
                <a:cs typeface="Arial" panose="020B0604020202020204" pitchFamily="34" charset="0"/>
              </a:rPr>
              <a:t>5  </a:t>
            </a:r>
            <a:r>
              <a:rPr lang="en-US" sz="2800" b="1" i="1" dirty="0">
                <a:latin typeface="Arial" panose="020B0604020202020204" pitchFamily="34" charset="0"/>
                <a:cs typeface="Arial" panose="020B0604020202020204" pitchFamily="34" charset="0"/>
              </a:rPr>
              <a:t>And when he had opened the </a:t>
            </a:r>
            <a:r>
              <a:rPr lang="en-US" sz="2800" b="1" i="1" dirty="0">
                <a:solidFill>
                  <a:srgbClr val="C00000"/>
                </a:solidFill>
                <a:latin typeface="Arial" panose="020B0604020202020204" pitchFamily="34" charset="0"/>
                <a:cs typeface="Arial" panose="020B0604020202020204" pitchFamily="34" charset="0"/>
              </a:rPr>
              <a:t>third</a:t>
            </a:r>
            <a:r>
              <a:rPr lang="en-US" sz="2800" b="1" i="1" dirty="0">
                <a:latin typeface="Arial" panose="020B0604020202020204" pitchFamily="34" charset="0"/>
                <a:cs typeface="Arial" panose="020B0604020202020204" pitchFamily="34" charset="0"/>
              </a:rPr>
              <a:t> seal, I heard the third beast say, Come and see. And I beheld, and lo a black horse; and he that sat on him had a pair of balances in his hand.</a:t>
            </a:r>
          </a:p>
          <a:p>
            <a:pPr algn="just"/>
            <a:r>
              <a:rPr lang="en-US" sz="2800" b="1" i="1" baseline="30000" dirty="0">
                <a:solidFill>
                  <a:srgbClr val="C00000"/>
                </a:solidFill>
                <a:latin typeface="Arial" panose="020B0604020202020204" pitchFamily="34" charset="0"/>
                <a:cs typeface="Arial" panose="020B0604020202020204" pitchFamily="34" charset="0"/>
              </a:rPr>
              <a:t>6  </a:t>
            </a:r>
            <a:r>
              <a:rPr lang="en-US" sz="2800" b="1" i="1" dirty="0">
                <a:latin typeface="Arial" panose="020B0604020202020204" pitchFamily="34" charset="0"/>
                <a:cs typeface="Arial" panose="020B0604020202020204" pitchFamily="34" charset="0"/>
              </a:rPr>
              <a:t>And I heard a voice in the midst of the four beasts say, </a:t>
            </a:r>
            <a:r>
              <a:rPr lang="en-US" sz="2800" b="1" i="1" u="sng" dirty="0">
                <a:latin typeface="Arial" panose="020B0604020202020204" pitchFamily="34" charset="0"/>
                <a:cs typeface="Arial" panose="020B0604020202020204" pitchFamily="34" charset="0"/>
              </a:rPr>
              <a:t>A measure of wheat for a penny</a:t>
            </a:r>
            <a:r>
              <a:rPr lang="en-US" sz="2800" b="1" i="1" dirty="0">
                <a:latin typeface="Arial" panose="020B0604020202020204" pitchFamily="34" charset="0"/>
                <a:cs typeface="Arial" panose="020B0604020202020204" pitchFamily="34" charset="0"/>
              </a:rPr>
              <a:t>, and three measures of barley for a penny; and see thou hurt not the oil and the wine.</a:t>
            </a:r>
          </a:p>
        </p:txBody>
      </p:sp>
      <p:grpSp>
        <p:nvGrpSpPr>
          <p:cNvPr id="27" name="Group 26">
            <a:extLst>
              <a:ext uri="{FF2B5EF4-FFF2-40B4-BE49-F238E27FC236}">
                <a16:creationId xmlns:a16="http://schemas.microsoft.com/office/drawing/2014/main" id="{9F3E4B2D-29E3-EF66-A948-6DB2CD665E7F}"/>
              </a:ext>
            </a:extLst>
          </p:cNvPr>
          <p:cNvGrpSpPr/>
          <p:nvPr/>
        </p:nvGrpSpPr>
        <p:grpSpPr>
          <a:xfrm>
            <a:off x="1666934" y="4156686"/>
            <a:ext cx="8761144" cy="1380952"/>
            <a:chOff x="308813" y="5419493"/>
            <a:chExt cx="8761144" cy="1380952"/>
          </a:xfrm>
        </p:grpSpPr>
        <p:sp>
          <p:nvSpPr>
            <p:cNvPr id="28" name="Rectangle 27">
              <a:extLst>
                <a:ext uri="{FF2B5EF4-FFF2-40B4-BE49-F238E27FC236}">
                  <a16:creationId xmlns:a16="http://schemas.microsoft.com/office/drawing/2014/main" id="{5F475B0D-9F75-54FD-B982-80213969C82D}"/>
                </a:ext>
              </a:extLst>
            </p:cNvPr>
            <p:cNvSpPr/>
            <p:nvPr/>
          </p:nvSpPr>
          <p:spPr>
            <a:xfrm>
              <a:off x="2296639" y="5776224"/>
              <a:ext cx="6773318" cy="667491"/>
            </a:xfrm>
            <a:prstGeom prst="rect">
              <a:avLst/>
            </a:prstGeom>
            <a:solidFill>
              <a:schemeClr val="tx1"/>
            </a:solidFill>
          </p:spPr>
          <p:txBody>
            <a:bodyPr wrap="square" lIns="51435" tIns="25718" rIns="51435" bIns="25718">
              <a:spAutoFit/>
            </a:bodyPr>
            <a:lstStyle/>
            <a:p>
              <a:r>
                <a:rPr lang="en-US" sz="4000" b="1" dirty="0">
                  <a:solidFill>
                    <a:schemeClr val="bg1"/>
                  </a:solidFill>
                  <a:latin typeface="Arial" pitchFamily="34" charset="0"/>
                  <a:cs typeface="Arial" pitchFamily="34" charset="0"/>
                </a:rPr>
                <a:t>Inflation; food = day’s wage</a:t>
              </a:r>
            </a:p>
          </p:txBody>
        </p:sp>
        <p:grpSp>
          <p:nvGrpSpPr>
            <p:cNvPr id="29" name="Group 28">
              <a:extLst>
                <a:ext uri="{FF2B5EF4-FFF2-40B4-BE49-F238E27FC236}">
                  <a16:creationId xmlns:a16="http://schemas.microsoft.com/office/drawing/2014/main" id="{FA881437-CC1C-1C75-ABB1-E60552CE312F}"/>
                </a:ext>
              </a:extLst>
            </p:cNvPr>
            <p:cNvGrpSpPr/>
            <p:nvPr/>
          </p:nvGrpSpPr>
          <p:grpSpPr>
            <a:xfrm>
              <a:off x="308813" y="5419493"/>
              <a:ext cx="1333333" cy="1380952"/>
              <a:chOff x="308813" y="5288862"/>
              <a:chExt cx="1333333" cy="1380952"/>
            </a:xfrm>
          </p:grpSpPr>
          <p:pic>
            <p:nvPicPr>
              <p:cNvPr id="30" name="Picture 29">
                <a:extLst>
                  <a:ext uri="{FF2B5EF4-FFF2-40B4-BE49-F238E27FC236}">
                    <a16:creationId xmlns:a16="http://schemas.microsoft.com/office/drawing/2014/main" id="{6835BEC1-514F-AD7C-9C8C-6BF125B5988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8813" y="5288862"/>
                <a:ext cx="1333333" cy="1380952"/>
              </a:xfrm>
              <a:prstGeom prst="rect">
                <a:avLst/>
              </a:prstGeom>
            </p:spPr>
          </p:pic>
          <p:sp>
            <p:nvSpPr>
              <p:cNvPr id="31" name="TextBox 30">
                <a:extLst>
                  <a:ext uri="{FF2B5EF4-FFF2-40B4-BE49-F238E27FC236}">
                    <a16:creationId xmlns:a16="http://schemas.microsoft.com/office/drawing/2014/main" id="{515D65A4-31EB-B427-2EDF-00B42D0002A1}"/>
                  </a:ext>
                </a:extLst>
              </p:cNvPr>
              <p:cNvSpPr txBox="1"/>
              <p:nvPr/>
            </p:nvSpPr>
            <p:spPr>
              <a:xfrm>
                <a:off x="740479" y="5625395"/>
                <a:ext cx="470000" cy="707886"/>
              </a:xfrm>
              <a:prstGeom prst="rect">
                <a:avLst/>
              </a:prstGeom>
              <a:noFill/>
            </p:spPr>
            <p:txBody>
              <a:bodyPr wrap="none" rtlCol="0">
                <a:spAutoFit/>
              </a:bodyPr>
              <a:lstStyle/>
              <a:p>
                <a:pPr algn="ctr"/>
                <a:r>
                  <a:rPr lang="en-US" sz="4000" b="1" dirty="0">
                    <a:solidFill>
                      <a:srgbClr val="FFFF00"/>
                    </a:solidFill>
                    <a:latin typeface="Arial" panose="020B0604020202020204" pitchFamily="34" charset="0"/>
                    <a:cs typeface="Arial" panose="020B0604020202020204" pitchFamily="34" charset="0"/>
                  </a:rPr>
                  <a:t>3</a:t>
                </a:r>
              </a:p>
            </p:txBody>
          </p:sp>
        </p:grpSp>
      </p:grpSp>
    </p:spTree>
    <p:extLst>
      <p:ext uri="{BB962C8B-B14F-4D97-AF65-F5344CB8AC3E}">
        <p14:creationId xmlns:p14="http://schemas.microsoft.com/office/powerpoint/2010/main" val="357450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6</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6:7-8</a:t>
            </a:r>
          </a:p>
        </p:txBody>
      </p:sp>
      <p:sp>
        <p:nvSpPr>
          <p:cNvPr id="4" name="Rectangle 3">
            <a:extLst>
              <a:ext uri="{FF2B5EF4-FFF2-40B4-BE49-F238E27FC236}">
                <a16:creationId xmlns:a16="http://schemas.microsoft.com/office/drawing/2014/main" id="{E1FEAAF3-B70A-51FA-BB7B-7003768A520E}"/>
              </a:ext>
            </a:extLst>
          </p:cNvPr>
          <p:cNvSpPr>
            <a:spLocks noChangeArrowheads="1"/>
          </p:cNvSpPr>
          <p:nvPr/>
        </p:nvSpPr>
        <p:spPr bwMode="auto">
          <a:xfrm>
            <a:off x="-8178" y="6383021"/>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9AD28B9-E585-E209-9C00-679F6F4A6129}"/>
              </a:ext>
            </a:extLst>
          </p:cNvPr>
          <p:cNvSpPr txBox="1"/>
          <p:nvPr/>
        </p:nvSpPr>
        <p:spPr>
          <a:xfrm>
            <a:off x="-9541" y="620989"/>
            <a:ext cx="12198946" cy="2677656"/>
          </a:xfrm>
          <a:prstGeom prst="rect">
            <a:avLst/>
          </a:prstGeom>
          <a:solidFill>
            <a:srgbClr val="FFFF00"/>
          </a:solidFill>
          <a:ln>
            <a:solidFill>
              <a:schemeClr val="tx1"/>
            </a:solidFill>
          </a:ln>
        </p:spPr>
        <p:txBody>
          <a:bodyPr wrap="square">
            <a:spAutoFit/>
          </a:bodyPr>
          <a:lstStyle/>
          <a:p>
            <a:pPr algn="just"/>
            <a:r>
              <a:rPr lang="en-US" sz="2800" b="1" i="1" baseline="30000" dirty="0">
                <a:solidFill>
                  <a:srgbClr val="C00000"/>
                </a:solidFill>
                <a:latin typeface="Arial" panose="020B0604020202020204" pitchFamily="34" charset="0"/>
                <a:cs typeface="Arial" panose="020B0604020202020204" pitchFamily="34" charset="0"/>
              </a:rPr>
              <a:t>7  </a:t>
            </a:r>
            <a:r>
              <a:rPr lang="en-US" sz="2800" b="1" i="1" dirty="0">
                <a:latin typeface="Arial" panose="020B0604020202020204" pitchFamily="34" charset="0"/>
                <a:cs typeface="Arial" panose="020B0604020202020204" pitchFamily="34" charset="0"/>
              </a:rPr>
              <a:t>And when he had opened the </a:t>
            </a:r>
            <a:r>
              <a:rPr lang="en-US" sz="2800" b="1" i="1" dirty="0">
                <a:solidFill>
                  <a:srgbClr val="C00000"/>
                </a:solidFill>
                <a:latin typeface="Arial" panose="020B0604020202020204" pitchFamily="34" charset="0"/>
                <a:cs typeface="Arial" panose="020B0604020202020204" pitchFamily="34" charset="0"/>
              </a:rPr>
              <a:t>fourth</a:t>
            </a:r>
            <a:r>
              <a:rPr lang="en-US" sz="2800" b="1" i="1" dirty="0">
                <a:latin typeface="Arial" panose="020B0604020202020204" pitchFamily="34" charset="0"/>
                <a:cs typeface="Arial" panose="020B0604020202020204" pitchFamily="34" charset="0"/>
              </a:rPr>
              <a:t> seal, I heard the voice of the fourth beast say, Come and see.</a:t>
            </a:r>
          </a:p>
          <a:p>
            <a:pPr algn="just"/>
            <a:r>
              <a:rPr lang="en-US" sz="2800" b="1" i="1" baseline="30000" dirty="0">
                <a:solidFill>
                  <a:srgbClr val="C00000"/>
                </a:solidFill>
                <a:latin typeface="Arial" panose="020B0604020202020204" pitchFamily="34" charset="0"/>
                <a:cs typeface="Arial" panose="020B0604020202020204" pitchFamily="34" charset="0"/>
              </a:rPr>
              <a:t>8  </a:t>
            </a:r>
            <a:r>
              <a:rPr lang="en-US" sz="2800" b="1" i="1" dirty="0">
                <a:latin typeface="Arial" panose="020B0604020202020204" pitchFamily="34" charset="0"/>
                <a:cs typeface="Arial" panose="020B0604020202020204" pitchFamily="34" charset="0"/>
              </a:rPr>
              <a:t>And I looked, and behold a pale horse: and his name that sat on him was Death, and Hell [Hades] followed with him. And power was given unto them over the fourth part of the earth, to kill with </a:t>
            </a:r>
            <a:r>
              <a:rPr lang="en-US" sz="2800" b="1" i="1" dirty="0">
                <a:solidFill>
                  <a:srgbClr val="C00000"/>
                </a:solidFill>
                <a:latin typeface="Arial" panose="020B0604020202020204" pitchFamily="34" charset="0"/>
                <a:cs typeface="Arial" panose="020B0604020202020204" pitchFamily="34" charset="0"/>
              </a:rPr>
              <a:t>sword</a:t>
            </a:r>
            <a:r>
              <a:rPr lang="en-US" sz="2800" b="1" i="1" dirty="0">
                <a:latin typeface="Arial" panose="020B0604020202020204" pitchFamily="34" charset="0"/>
                <a:cs typeface="Arial" panose="020B0604020202020204" pitchFamily="34" charset="0"/>
              </a:rPr>
              <a:t>, and with </a:t>
            </a:r>
            <a:r>
              <a:rPr lang="en-US" sz="2800" b="1" i="1" dirty="0">
                <a:solidFill>
                  <a:srgbClr val="C00000"/>
                </a:solidFill>
                <a:latin typeface="Arial" panose="020B0604020202020204" pitchFamily="34" charset="0"/>
                <a:cs typeface="Arial" panose="020B0604020202020204" pitchFamily="34" charset="0"/>
              </a:rPr>
              <a:t>hunger</a:t>
            </a:r>
            <a:r>
              <a:rPr lang="en-US" sz="2800" b="1" i="1" dirty="0">
                <a:latin typeface="Arial" panose="020B0604020202020204" pitchFamily="34" charset="0"/>
                <a:cs typeface="Arial" panose="020B0604020202020204" pitchFamily="34" charset="0"/>
              </a:rPr>
              <a:t>, and with </a:t>
            </a:r>
            <a:r>
              <a:rPr lang="en-US" sz="2800" b="1" i="1" u="sng" dirty="0">
                <a:solidFill>
                  <a:srgbClr val="C00000"/>
                </a:solidFill>
                <a:latin typeface="Arial" panose="020B0604020202020204" pitchFamily="34" charset="0"/>
                <a:cs typeface="Arial" panose="020B0604020202020204" pitchFamily="34" charset="0"/>
              </a:rPr>
              <a:t>death</a:t>
            </a:r>
            <a:r>
              <a:rPr lang="en-US" sz="2800" b="1" i="1" dirty="0">
                <a:solidFill>
                  <a:srgbClr val="C00000"/>
                </a:solidFill>
                <a:latin typeface="Arial" panose="020B0604020202020204" pitchFamily="34" charset="0"/>
                <a:cs typeface="Arial" panose="020B0604020202020204" pitchFamily="34" charset="0"/>
              </a:rPr>
              <a:t> </a:t>
            </a:r>
            <a:r>
              <a:rPr lang="en-US" sz="2800" b="1" i="1" baseline="30000" dirty="0">
                <a:solidFill>
                  <a:srgbClr val="C00000"/>
                </a:solidFill>
                <a:latin typeface="Arial" panose="020B0604020202020204" pitchFamily="34" charset="0"/>
                <a:cs typeface="Arial" panose="020B0604020202020204" pitchFamily="34" charset="0"/>
              </a:rPr>
              <a:t>1</a:t>
            </a:r>
            <a:r>
              <a:rPr lang="en-US" sz="2800" b="1" i="1" dirty="0">
                <a:latin typeface="Arial" panose="020B0604020202020204" pitchFamily="34" charset="0"/>
                <a:cs typeface="Arial" panose="020B0604020202020204" pitchFamily="34" charset="0"/>
              </a:rPr>
              <a:t>, and with the </a:t>
            </a:r>
            <a:r>
              <a:rPr lang="en-US" sz="2800" b="1" i="1" dirty="0">
                <a:solidFill>
                  <a:srgbClr val="C00000"/>
                </a:solidFill>
                <a:latin typeface="Arial" panose="020B0604020202020204" pitchFamily="34" charset="0"/>
                <a:cs typeface="Arial" panose="020B0604020202020204" pitchFamily="34" charset="0"/>
              </a:rPr>
              <a:t>beasts of the earth</a:t>
            </a:r>
            <a:r>
              <a:rPr lang="en-US" sz="2800" b="1" i="1" dirty="0">
                <a:latin typeface="Arial" panose="020B0604020202020204" pitchFamily="34" charset="0"/>
                <a:cs typeface="Arial" panose="020B0604020202020204" pitchFamily="34" charset="0"/>
              </a:rPr>
              <a:t>. </a:t>
            </a:r>
            <a:r>
              <a:rPr lang="en-US" sz="2800" b="1" i="1" baseline="30000" dirty="0">
                <a:solidFill>
                  <a:srgbClr val="FF0000"/>
                </a:solidFill>
                <a:latin typeface="Arial" panose="020B0604020202020204" pitchFamily="34" charset="0"/>
                <a:cs typeface="Arial" panose="020B0604020202020204" pitchFamily="34" charset="0"/>
              </a:rPr>
              <a:t>1</a:t>
            </a:r>
            <a:r>
              <a:rPr lang="en-US" sz="2800" b="1" i="1" dirty="0">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09C605AA-81DA-BD57-B204-82C5A20D84E9}"/>
              </a:ext>
            </a:extLst>
          </p:cNvPr>
          <p:cNvSpPr txBox="1"/>
          <p:nvPr/>
        </p:nvSpPr>
        <p:spPr>
          <a:xfrm>
            <a:off x="-44590" y="6416777"/>
            <a:ext cx="12085301" cy="400110"/>
          </a:xfrm>
          <a:prstGeom prst="rect">
            <a:avLst/>
          </a:prstGeom>
          <a:noFill/>
        </p:spPr>
        <p:txBody>
          <a:bodyPr wrap="square">
            <a:spAutoFit/>
          </a:bodyPr>
          <a:lstStyle/>
          <a:p>
            <a:pPr algn="just"/>
            <a:r>
              <a:rPr lang="en-US" b="1" i="1" baseline="30000" dirty="0">
                <a:solidFill>
                  <a:srgbClr val="C00000"/>
                </a:solidFill>
                <a:latin typeface="Arial" panose="020B0604020202020204" pitchFamily="34" charset="0"/>
                <a:cs typeface="Arial" panose="020B0604020202020204" pitchFamily="34" charset="0"/>
              </a:rPr>
              <a:t>1</a:t>
            </a:r>
            <a:r>
              <a:rPr lang="en-US" sz="2000" b="1" i="1" baseline="30000" dirty="0">
                <a:solidFill>
                  <a:srgbClr val="202124"/>
                </a:solidFill>
                <a:latin typeface="Arial" panose="020B0604020202020204" pitchFamily="34" charset="0"/>
                <a:cs typeface="Arial" panose="020B0604020202020204" pitchFamily="34" charset="0"/>
              </a:rPr>
              <a:t>  </a:t>
            </a:r>
            <a:r>
              <a:rPr lang="en-US" sz="2000" b="1" dirty="0">
                <a:solidFill>
                  <a:srgbClr val="202124"/>
                </a:solidFill>
                <a:latin typeface="Arial" panose="020B0604020202020204" pitchFamily="34" charset="0"/>
                <a:cs typeface="Arial" panose="020B0604020202020204" pitchFamily="34" charset="0"/>
              </a:rPr>
              <a:t>bublehub.com:  “plague” instead of “death”</a:t>
            </a:r>
          </a:p>
        </p:txBody>
      </p:sp>
      <p:grpSp>
        <p:nvGrpSpPr>
          <p:cNvPr id="11" name="Group 10">
            <a:extLst>
              <a:ext uri="{FF2B5EF4-FFF2-40B4-BE49-F238E27FC236}">
                <a16:creationId xmlns:a16="http://schemas.microsoft.com/office/drawing/2014/main" id="{6B986704-16E7-0789-3294-752795412A1F}"/>
              </a:ext>
            </a:extLst>
          </p:cNvPr>
          <p:cNvGrpSpPr/>
          <p:nvPr/>
        </p:nvGrpSpPr>
        <p:grpSpPr>
          <a:xfrm>
            <a:off x="1662814" y="4150357"/>
            <a:ext cx="8835186" cy="1380952"/>
            <a:chOff x="308813" y="4957038"/>
            <a:chExt cx="8835186" cy="1380952"/>
          </a:xfrm>
        </p:grpSpPr>
        <p:sp>
          <p:nvSpPr>
            <p:cNvPr id="7" name="Rectangle 6">
              <a:extLst>
                <a:ext uri="{FF2B5EF4-FFF2-40B4-BE49-F238E27FC236}">
                  <a16:creationId xmlns:a16="http://schemas.microsoft.com/office/drawing/2014/main" id="{DD622C0D-9F8A-4ABE-A6E3-ACD16DB75847}"/>
                </a:ext>
              </a:extLst>
            </p:cNvPr>
            <p:cNvSpPr/>
            <p:nvPr/>
          </p:nvSpPr>
          <p:spPr>
            <a:xfrm>
              <a:off x="2296636" y="5129103"/>
              <a:ext cx="6847363" cy="1036823"/>
            </a:xfrm>
            <a:prstGeom prst="rect">
              <a:avLst/>
            </a:prstGeom>
            <a:solidFill>
              <a:schemeClr val="bg1">
                <a:lumMod val="85000"/>
              </a:schemeClr>
            </a:solidFill>
          </p:spPr>
          <p:txBody>
            <a:bodyPr wrap="square" lIns="51435" tIns="25718" rIns="51435" bIns="25718">
              <a:spAutoFit/>
            </a:bodyPr>
            <a:lstStyle/>
            <a:p>
              <a:r>
                <a:rPr lang="en-US" sz="3200" b="1" dirty="0">
                  <a:latin typeface="Arial" pitchFamily="34" charset="0"/>
                  <a:cs typeface="Arial" pitchFamily="34" charset="0"/>
                </a:rPr>
                <a:t>Death by:</a:t>
              </a:r>
            </a:p>
            <a:p>
              <a:r>
                <a:rPr lang="en-US" sz="3200" b="1" dirty="0">
                  <a:latin typeface="Arial" pitchFamily="34" charset="0"/>
                  <a:cs typeface="Arial" pitchFamily="34" charset="0"/>
                </a:rPr>
                <a:t>     Sword; hunger; plague; </a:t>
              </a:r>
              <a:r>
                <a:rPr lang="en-US" sz="3200" b="1" dirty="0">
                  <a:solidFill>
                    <a:srgbClr val="C00000"/>
                  </a:solidFill>
                  <a:latin typeface="Arial" pitchFamily="34" charset="0"/>
                  <a:cs typeface="Arial" pitchFamily="34" charset="0"/>
                </a:rPr>
                <a:t>beasts</a:t>
              </a:r>
              <a:endParaRPr lang="en-US" sz="3200" b="1" u="sng" dirty="0">
                <a:solidFill>
                  <a:srgbClr val="C00000"/>
                </a:solidFill>
                <a:latin typeface="Arial" pitchFamily="34" charset="0"/>
                <a:cs typeface="Arial" pitchFamily="34" charset="0"/>
              </a:endParaRPr>
            </a:p>
          </p:txBody>
        </p:sp>
        <p:grpSp>
          <p:nvGrpSpPr>
            <p:cNvPr id="8" name="Group 7">
              <a:extLst>
                <a:ext uri="{FF2B5EF4-FFF2-40B4-BE49-F238E27FC236}">
                  <a16:creationId xmlns:a16="http://schemas.microsoft.com/office/drawing/2014/main" id="{A8701F15-C0C9-67E7-44AA-E7823EECA119}"/>
                </a:ext>
              </a:extLst>
            </p:cNvPr>
            <p:cNvGrpSpPr/>
            <p:nvPr/>
          </p:nvGrpSpPr>
          <p:grpSpPr>
            <a:xfrm>
              <a:off x="308813" y="4957038"/>
              <a:ext cx="1333333" cy="1380952"/>
              <a:chOff x="308813" y="5288862"/>
              <a:chExt cx="1333333" cy="1380952"/>
            </a:xfrm>
          </p:grpSpPr>
          <p:pic>
            <p:nvPicPr>
              <p:cNvPr id="9" name="Picture 8">
                <a:extLst>
                  <a:ext uri="{FF2B5EF4-FFF2-40B4-BE49-F238E27FC236}">
                    <a16:creationId xmlns:a16="http://schemas.microsoft.com/office/drawing/2014/main" id="{75C2F90E-38BC-F8F1-ECCA-4D9943AF805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8813" y="5288862"/>
                <a:ext cx="1333333" cy="1380952"/>
              </a:xfrm>
              <a:prstGeom prst="rect">
                <a:avLst/>
              </a:prstGeom>
            </p:spPr>
          </p:pic>
          <p:sp>
            <p:nvSpPr>
              <p:cNvPr id="10" name="TextBox 9">
                <a:extLst>
                  <a:ext uri="{FF2B5EF4-FFF2-40B4-BE49-F238E27FC236}">
                    <a16:creationId xmlns:a16="http://schemas.microsoft.com/office/drawing/2014/main" id="{D15503DB-0063-0682-E1CA-CE558FF3901F}"/>
                  </a:ext>
                </a:extLst>
              </p:cNvPr>
              <p:cNvSpPr txBox="1"/>
              <p:nvPr/>
            </p:nvSpPr>
            <p:spPr>
              <a:xfrm>
                <a:off x="740479" y="5625395"/>
                <a:ext cx="470000" cy="707886"/>
              </a:xfrm>
              <a:prstGeom prst="rect">
                <a:avLst/>
              </a:prstGeom>
              <a:noFill/>
            </p:spPr>
            <p:txBody>
              <a:bodyPr wrap="none" rtlCol="0">
                <a:spAutoFit/>
              </a:bodyPr>
              <a:lstStyle/>
              <a:p>
                <a:pPr algn="ctr"/>
                <a:r>
                  <a:rPr lang="en-US" sz="4000" b="1" dirty="0">
                    <a:solidFill>
                      <a:srgbClr val="FFFF00"/>
                    </a:solidFill>
                    <a:latin typeface="Arial" panose="020B0604020202020204" pitchFamily="34" charset="0"/>
                    <a:cs typeface="Arial" panose="020B0604020202020204" pitchFamily="34" charset="0"/>
                  </a:rPr>
                  <a:t>4</a:t>
                </a:r>
              </a:p>
            </p:txBody>
          </p:sp>
        </p:grpSp>
      </p:grpSp>
      <p:cxnSp>
        <p:nvCxnSpPr>
          <p:cNvPr id="13" name="Straight Arrow Connector 12">
            <a:extLst>
              <a:ext uri="{FF2B5EF4-FFF2-40B4-BE49-F238E27FC236}">
                <a16:creationId xmlns:a16="http://schemas.microsoft.com/office/drawing/2014/main" id="{2F9758C8-4BFB-27EF-0247-28798B94CBBC}"/>
              </a:ext>
            </a:extLst>
          </p:cNvPr>
          <p:cNvCxnSpPr>
            <a:cxnSpLocks/>
          </p:cNvCxnSpPr>
          <p:nvPr/>
        </p:nvCxnSpPr>
        <p:spPr>
          <a:xfrm>
            <a:off x="3483864" y="3298645"/>
            <a:ext cx="4389120" cy="157510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39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97433B-293A-FC7E-0D59-674E6758774F}"/>
              </a:ext>
            </a:extLst>
          </p:cNvPr>
          <p:cNvPicPr>
            <a:picLocks noChangeAspect="1"/>
          </p:cNvPicPr>
          <p:nvPr/>
        </p:nvPicPr>
        <p:blipFill>
          <a:blip r:embed="rId3"/>
          <a:stretch>
            <a:fillRect/>
          </a:stretch>
        </p:blipFill>
        <p:spPr>
          <a:xfrm>
            <a:off x="-6305" y="365513"/>
            <a:ext cx="12205900" cy="6492487"/>
          </a:xfrm>
          <a:prstGeom prst="rect">
            <a:avLst/>
          </a:prstGeom>
        </p:spPr>
      </p:pic>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7</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“Death by Beasts of Earth”</a:t>
            </a:r>
          </a:p>
        </p:txBody>
      </p:sp>
      <p:sp>
        <p:nvSpPr>
          <p:cNvPr id="20" name="Rectangle 19">
            <a:extLst>
              <a:ext uri="{FF2B5EF4-FFF2-40B4-BE49-F238E27FC236}">
                <a16:creationId xmlns:a16="http://schemas.microsoft.com/office/drawing/2014/main" id="{3CADC36C-5918-50CD-3956-2D7A9B659CF6}"/>
              </a:ext>
            </a:extLst>
          </p:cNvPr>
          <p:cNvSpPr/>
          <p:nvPr/>
        </p:nvSpPr>
        <p:spPr>
          <a:xfrm>
            <a:off x="8770627" y="6146555"/>
            <a:ext cx="3308597" cy="544381"/>
          </a:xfrm>
          <a:prstGeom prst="rect">
            <a:avLst/>
          </a:prstGeom>
          <a:solidFill>
            <a:schemeClr val="bg1">
              <a:lumMod val="65000"/>
            </a:schemeClr>
          </a:solidFill>
        </p:spPr>
        <p:txBody>
          <a:bodyPr wrap="square" lIns="51435" tIns="25718" rIns="51435" bIns="25718">
            <a:spAutoFit/>
          </a:bodyPr>
          <a:lstStyle/>
          <a:p>
            <a:r>
              <a:rPr lang="en-US" sz="3200" b="1" dirty="0">
                <a:latin typeface="Arial" pitchFamily="34" charset="0"/>
                <a:cs typeface="Arial" pitchFamily="34" charset="0"/>
              </a:rPr>
              <a:t>Death by </a:t>
            </a:r>
            <a:r>
              <a:rPr lang="en-US" sz="3200" b="1" dirty="0">
                <a:solidFill>
                  <a:srgbClr val="C00000"/>
                </a:solidFill>
                <a:latin typeface="Arial" pitchFamily="34" charset="0"/>
                <a:cs typeface="Arial" pitchFamily="34" charset="0"/>
              </a:rPr>
              <a:t>beasts</a:t>
            </a:r>
            <a:endParaRPr lang="en-US" sz="3200" b="1" u="sng" dirty="0">
              <a:solidFill>
                <a:srgbClr val="C00000"/>
              </a:solidFill>
              <a:latin typeface="Arial" pitchFamily="34" charset="0"/>
              <a:cs typeface="Arial" pitchFamily="34" charset="0"/>
            </a:endParaRPr>
          </a:p>
        </p:txBody>
      </p:sp>
      <p:sp>
        <p:nvSpPr>
          <p:cNvPr id="13" name="TextBox 12">
            <a:extLst>
              <a:ext uri="{FF2B5EF4-FFF2-40B4-BE49-F238E27FC236}">
                <a16:creationId xmlns:a16="http://schemas.microsoft.com/office/drawing/2014/main" id="{218DDA27-FE1B-7EBC-E901-F1182702BC80}"/>
              </a:ext>
            </a:extLst>
          </p:cNvPr>
          <p:cNvSpPr txBox="1"/>
          <p:nvPr/>
        </p:nvSpPr>
        <p:spPr>
          <a:xfrm rot="20776015">
            <a:off x="11121430" y="3008538"/>
            <a:ext cx="481222" cy="584775"/>
          </a:xfrm>
          <a:prstGeom prst="rect">
            <a:avLst/>
          </a:prstGeom>
          <a:noFill/>
        </p:spPr>
        <p:txBody>
          <a:bodyPr wrap="none" rtlCol="0">
            <a:spAutoFit/>
          </a:bodyPr>
          <a:lstStyle/>
          <a:p>
            <a:r>
              <a:rPr lang="en-US" sz="3200" b="1" dirty="0">
                <a:solidFill>
                  <a:srgbClr val="FFFF00"/>
                </a:solidFill>
                <a:latin typeface="Arial" panose="020B0604020202020204" pitchFamily="34" charset="0"/>
                <a:cs typeface="Arial" panose="020B0604020202020204" pitchFamily="34" charset="0"/>
              </a:rPr>
              <a:t>N</a:t>
            </a:r>
          </a:p>
        </p:txBody>
      </p:sp>
      <p:sp>
        <p:nvSpPr>
          <p:cNvPr id="14" name="Arrow: Right 13">
            <a:extLst>
              <a:ext uri="{FF2B5EF4-FFF2-40B4-BE49-F238E27FC236}">
                <a16:creationId xmlns:a16="http://schemas.microsoft.com/office/drawing/2014/main" id="{249F0A9F-D44F-6463-630F-12665D3BB388}"/>
              </a:ext>
            </a:extLst>
          </p:cNvPr>
          <p:cNvSpPr/>
          <p:nvPr/>
        </p:nvSpPr>
        <p:spPr>
          <a:xfrm rot="20776015">
            <a:off x="11634530" y="3061915"/>
            <a:ext cx="489204" cy="316890"/>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581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BLJ\Desktop\M E R G E R E V\Revelation Illustrated\08_Rev6_1-8.jpg">
            <a:extLst>
              <a:ext uri="{FF2B5EF4-FFF2-40B4-BE49-F238E27FC236}">
                <a16:creationId xmlns:a16="http://schemas.microsoft.com/office/drawing/2014/main" id="{05D920E2-FB23-8A77-9A83-B3D05C509604}"/>
              </a:ext>
            </a:extLst>
          </p:cNvPr>
          <p:cNvPicPr>
            <a:picLocks noChangeAspect="1" noChangeArrowheads="1"/>
          </p:cNvPicPr>
          <p:nvPr/>
        </p:nvPicPr>
        <p:blipFill>
          <a:blip r:embed="rId3" cstate="print"/>
          <a:srcRect/>
          <a:stretch>
            <a:fillRect/>
          </a:stretch>
        </p:blipFill>
        <p:spPr bwMode="auto">
          <a:xfrm>
            <a:off x="-8792" y="-14465"/>
            <a:ext cx="12200792" cy="6888792"/>
          </a:xfrm>
          <a:prstGeom prst="rect">
            <a:avLst/>
          </a:prstGeom>
          <a:noFill/>
        </p:spPr>
      </p:pic>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8</a:t>
            </a:fld>
            <a:endParaRPr lang="en-US"/>
          </a:p>
        </p:txBody>
      </p:sp>
      <p:grpSp>
        <p:nvGrpSpPr>
          <p:cNvPr id="7" name="Group 6">
            <a:extLst>
              <a:ext uri="{FF2B5EF4-FFF2-40B4-BE49-F238E27FC236}">
                <a16:creationId xmlns:a16="http://schemas.microsoft.com/office/drawing/2014/main" id="{80ACF93A-BE83-0F56-831F-8D7734079322}"/>
              </a:ext>
            </a:extLst>
          </p:cNvPr>
          <p:cNvGrpSpPr/>
          <p:nvPr/>
        </p:nvGrpSpPr>
        <p:grpSpPr>
          <a:xfrm>
            <a:off x="1967500" y="2599102"/>
            <a:ext cx="7016813" cy="1093099"/>
            <a:chOff x="443860" y="539760"/>
            <a:chExt cx="7016813" cy="1093099"/>
          </a:xfrm>
        </p:grpSpPr>
        <p:sp>
          <p:nvSpPr>
            <p:cNvPr id="8" name="Rectangle 7">
              <a:extLst>
                <a:ext uri="{FF2B5EF4-FFF2-40B4-BE49-F238E27FC236}">
                  <a16:creationId xmlns:a16="http://schemas.microsoft.com/office/drawing/2014/main" id="{EC822BDF-09D3-D06D-986B-C8A180BDD436}"/>
                </a:ext>
              </a:extLst>
            </p:cNvPr>
            <p:cNvSpPr/>
            <p:nvPr/>
          </p:nvSpPr>
          <p:spPr>
            <a:xfrm>
              <a:off x="2296638" y="814119"/>
              <a:ext cx="5164035" cy="544381"/>
            </a:xfrm>
            <a:prstGeom prst="rect">
              <a:avLst/>
            </a:prstGeom>
            <a:solidFill>
              <a:schemeClr val="bg1"/>
            </a:solidFill>
          </p:spPr>
          <p:txBody>
            <a:bodyPr wrap="square" lIns="51435" tIns="25718" rIns="51435" bIns="25718">
              <a:spAutoFit/>
            </a:bodyPr>
            <a:lstStyle/>
            <a:p>
              <a:r>
                <a:rPr lang="en-US" sz="3200" b="1" dirty="0">
                  <a:latin typeface="Arial" pitchFamily="34" charset="0"/>
                  <a:cs typeface="Arial" pitchFamily="34" charset="0"/>
                </a:rPr>
                <a:t>Determination to conquer</a:t>
              </a:r>
            </a:p>
          </p:txBody>
        </p:sp>
        <p:grpSp>
          <p:nvGrpSpPr>
            <p:cNvPr id="9" name="Group 8">
              <a:extLst>
                <a:ext uri="{FF2B5EF4-FFF2-40B4-BE49-F238E27FC236}">
                  <a16:creationId xmlns:a16="http://schemas.microsoft.com/office/drawing/2014/main" id="{9C3C8474-72D3-DDE3-DB32-22D3CF325005}"/>
                </a:ext>
              </a:extLst>
            </p:cNvPr>
            <p:cNvGrpSpPr/>
            <p:nvPr/>
          </p:nvGrpSpPr>
          <p:grpSpPr>
            <a:xfrm>
              <a:off x="443860" y="539760"/>
              <a:ext cx="1065149" cy="1093099"/>
              <a:chOff x="308813" y="5288862"/>
              <a:chExt cx="1333333" cy="1380952"/>
            </a:xfrm>
          </p:grpSpPr>
          <p:pic>
            <p:nvPicPr>
              <p:cNvPr id="10" name="Picture 9">
                <a:extLst>
                  <a:ext uri="{FF2B5EF4-FFF2-40B4-BE49-F238E27FC236}">
                    <a16:creationId xmlns:a16="http://schemas.microsoft.com/office/drawing/2014/main" id="{04246B49-A581-7E0A-C2AD-607EBD3D517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08813" y="5288862"/>
                <a:ext cx="1333333" cy="1380952"/>
              </a:xfrm>
              <a:prstGeom prst="rect">
                <a:avLst/>
              </a:prstGeom>
            </p:spPr>
          </p:pic>
          <p:sp>
            <p:nvSpPr>
              <p:cNvPr id="11" name="TextBox 10">
                <a:extLst>
                  <a:ext uri="{FF2B5EF4-FFF2-40B4-BE49-F238E27FC236}">
                    <a16:creationId xmlns:a16="http://schemas.microsoft.com/office/drawing/2014/main" id="{CE63524D-F6D1-BA13-E0E6-C19512CCC11D}"/>
                  </a:ext>
                </a:extLst>
              </p:cNvPr>
              <p:cNvSpPr txBox="1"/>
              <p:nvPr/>
            </p:nvSpPr>
            <p:spPr>
              <a:xfrm>
                <a:off x="740480" y="5515376"/>
                <a:ext cx="470000" cy="707885"/>
              </a:xfrm>
              <a:prstGeom prst="rect">
                <a:avLst/>
              </a:prstGeom>
              <a:noFill/>
            </p:spPr>
            <p:txBody>
              <a:bodyPr wrap="none" rtlCol="0">
                <a:spAutoFit/>
              </a:bodyPr>
              <a:lstStyle/>
              <a:p>
                <a:pPr algn="ctr"/>
                <a:r>
                  <a:rPr lang="en-US" sz="4000" b="1" dirty="0">
                    <a:solidFill>
                      <a:srgbClr val="FFFF00"/>
                    </a:solidFill>
                    <a:latin typeface="Arial" panose="020B0604020202020204" pitchFamily="34" charset="0"/>
                    <a:cs typeface="Arial" panose="020B0604020202020204" pitchFamily="34" charset="0"/>
                  </a:rPr>
                  <a:t>1</a:t>
                </a:r>
              </a:p>
            </p:txBody>
          </p:sp>
        </p:grpSp>
      </p:grpSp>
      <p:grpSp>
        <p:nvGrpSpPr>
          <p:cNvPr id="12" name="Group 11">
            <a:extLst>
              <a:ext uri="{FF2B5EF4-FFF2-40B4-BE49-F238E27FC236}">
                <a16:creationId xmlns:a16="http://schemas.microsoft.com/office/drawing/2014/main" id="{2B85A98F-114D-2D78-9053-A6D09DEE7E71}"/>
              </a:ext>
            </a:extLst>
          </p:cNvPr>
          <p:cNvGrpSpPr/>
          <p:nvPr/>
        </p:nvGrpSpPr>
        <p:grpSpPr>
          <a:xfrm>
            <a:off x="1967500" y="3666768"/>
            <a:ext cx="5520522" cy="1093099"/>
            <a:chOff x="443860" y="1787801"/>
            <a:chExt cx="5520522" cy="1093099"/>
          </a:xfrm>
        </p:grpSpPr>
        <p:sp>
          <p:nvSpPr>
            <p:cNvPr id="13" name="Rectangle 12">
              <a:extLst>
                <a:ext uri="{FF2B5EF4-FFF2-40B4-BE49-F238E27FC236}">
                  <a16:creationId xmlns:a16="http://schemas.microsoft.com/office/drawing/2014/main" id="{93DED792-CDDC-A9BE-C887-42C54F86B94E}"/>
                </a:ext>
              </a:extLst>
            </p:cNvPr>
            <p:cNvSpPr/>
            <p:nvPr/>
          </p:nvSpPr>
          <p:spPr>
            <a:xfrm>
              <a:off x="2296638" y="2062160"/>
              <a:ext cx="3667744" cy="544381"/>
            </a:xfrm>
            <a:prstGeom prst="rect">
              <a:avLst/>
            </a:prstGeom>
            <a:solidFill>
              <a:srgbClr val="FF0000"/>
            </a:solidFill>
          </p:spPr>
          <p:txBody>
            <a:bodyPr wrap="square" lIns="51435" tIns="25718" rIns="51435" bIns="25718">
              <a:spAutoFit/>
            </a:bodyPr>
            <a:lstStyle/>
            <a:p>
              <a:r>
                <a:rPr lang="en-US" sz="3200" b="1" dirty="0">
                  <a:solidFill>
                    <a:schemeClr val="bg1">
                      <a:lumMod val="95000"/>
                    </a:schemeClr>
                  </a:solidFill>
                  <a:latin typeface="Arial" pitchFamily="34" charset="0"/>
                  <a:cs typeface="Arial" pitchFamily="34" charset="0"/>
                </a:rPr>
                <a:t>Killing; bloodshed</a:t>
              </a:r>
              <a:endParaRPr lang="en-US" sz="3200" b="1" u="sng" dirty="0">
                <a:solidFill>
                  <a:schemeClr val="bg1">
                    <a:lumMod val="95000"/>
                  </a:schemeClr>
                </a:solidFill>
                <a:latin typeface="Arial" pitchFamily="34" charset="0"/>
                <a:cs typeface="Arial" pitchFamily="34" charset="0"/>
              </a:endParaRPr>
            </a:p>
          </p:txBody>
        </p:sp>
        <p:grpSp>
          <p:nvGrpSpPr>
            <p:cNvPr id="14" name="Group 13">
              <a:extLst>
                <a:ext uri="{FF2B5EF4-FFF2-40B4-BE49-F238E27FC236}">
                  <a16:creationId xmlns:a16="http://schemas.microsoft.com/office/drawing/2014/main" id="{5EC44BA8-235E-497D-3D61-4A486A242E63}"/>
                </a:ext>
              </a:extLst>
            </p:cNvPr>
            <p:cNvGrpSpPr/>
            <p:nvPr/>
          </p:nvGrpSpPr>
          <p:grpSpPr>
            <a:xfrm>
              <a:off x="443860" y="1787801"/>
              <a:ext cx="1065149" cy="1093099"/>
              <a:chOff x="308813" y="5288862"/>
              <a:chExt cx="1333333" cy="1380952"/>
            </a:xfrm>
          </p:grpSpPr>
          <p:pic>
            <p:nvPicPr>
              <p:cNvPr id="15" name="Picture 14">
                <a:extLst>
                  <a:ext uri="{FF2B5EF4-FFF2-40B4-BE49-F238E27FC236}">
                    <a16:creationId xmlns:a16="http://schemas.microsoft.com/office/drawing/2014/main" id="{2063652C-AD85-5240-81BF-52D1BBFC812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08813" y="5288862"/>
                <a:ext cx="1333333" cy="1380952"/>
              </a:xfrm>
              <a:prstGeom prst="rect">
                <a:avLst/>
              </a:prstGeom>
            </p:spPr>
          </p:pic>
          <p:sp>
            <p:nvSpPr>
              <p:cNvPr id="16" name="TextBox 15">
                <a:extLst>
                  <a:ext uri="{FF2B5EF4-FFF2-40B4-BE49-F238E27FC236}">
                    <a16:creationId xmlns:a16="http://schemas.microsoft.com/office/drawing/2014/main" id="{009D2D51-3C85-4454-9F0A-12839B51EF67}"/>
                  </a:ext>
                </a:extLst>
              </p:cNvPr>
              <p:cNvSpPr txBox="1"/>
              <p:nvPr/>
            </p:nvSpPr>
            <p:spPr>
              <a:xfrm>
                <a:off x="681312" y="5515376"/>
                <a:ext cx="588337" cy="894298"/>
              </a:xfrm>
              <a:prstGeom prst="rect">
                <a:avLst/>
              </a:prstGeom>
              <a:noFill/>
            </p:spPr>
            <p:txBody>
              <a:bodyPr wrap="none" rtlCol="0">
                <a:spAutoFit/>
              </a:bodyPr>
              <a:lstStyle/>
              <a:p>
                <a:pPr algn="ctr"/>
                <a:r>
                  <a:rPr lang="en-US" sz="4000" b="1" dirty="0">
                    <a:solidFill>
                      <a:srgbClr val="FFFF00"/>
                    </a:solidFill>
                    <a:latin typeface="Arial" panose="020B0604020202020204" pitchFamily="34" charset="0"/>
                    <a:cs typeface="Arial" panose="020B0604020202020204" pitchFamily="34" charset="0"/>
                  </a:rPr>
                  <a:t>2</a:t>
                </a:r>
              </a:p>
            </p:txBody>
          </p:sp>
        </p:grpSp>
      </p:grpSp>
      <p:grpSp>
        <p:nvGrpSpPr>
          <p:cNvPr id="17" name="Group 16">
            <a:extLst>
              <a:ext uri="{FF2B5EF4-FFF2-40B4-BE49-F238E27FC236}">
                <a16:creationId xmlns:a16="http://schemas.microsoft.com/office/drawing/2014/main" id="{51F3F991-2FB3-B9CF-3F33-E2295B10BCB5}"/>
              </a:ext>
            </a:extLst>
          </p:cNvPr>
          <p:cNvGrpSpPr/>
          <p:nvPr/>
        </p:nvGrpSpPr>
        <p:grpSpPr>
          <a:xfrm>
            <a:off x="1967500" y="4734438"/>
            <a:ext cx="7359712" cy="1093099"/>
            <a:chOff x="443860" y="3035842"/>
            <a:chExt cx="7359712" cy="1093099"/>
          </a:xfrm>
        </p:grpSpPr>
        <p:sp>
          <p:nvSpPr>
            <p:cNvPr id="18" name="Rectangle 17">
              <a:extLst>
                <a:ext uri="{FF2B5EF4-FFF2-40B4-BE49-F238E27FC236}">
                  <a16:creationId xmlns:a16="http://schemas.microsoft.com/office/drawing/2014/main" id="{B069DAD2-DBFB-2E1C-55E3-F1BAA605D097}"/>
                </a:ext>
              </a:extLst>
            </p:cNvPr>
            <p:cNvSpPr/>
            <p:nvPr/>
          </p:nvSpPr>
          <p:spPr>
            <a:xfrm>
              <a:off x="2296638" y="3310201"/>
              <a:ext cx="5506934" cy="544381"/>
            </a:xfrm>
            <a:prstGeom prst="rect">
              <a:avLst/>
            </a:prstGeom>
            <a:solidFill>
              <a:schemeClr val="tx1"/>
            </a:solidFill>
          </p:spPr>
          <p:txBody>
            <a:bodyPr wrap="square" lIns="51435" tIns="25718" rIns="51435" bIns="25718">
              <a:spAutoFit/>
            </a:bodyPr>
            <a:lstStyle/>
            <a:p>
              <a:r>
                <a:rPr lang="en-US" sz="3200" b="1" dirty="0">
                  <a:solidFill>
                    <a:schemeClr val="bg1"/>
                  </a:solidFill>
                  <a:latin typeface="Arial" pitchFamily="34" charset="0"/>
                  <a:cs typeface="Arial" pitchFamily="34" charset="0"/>
                </a:rPr>
                <a:t>Inflation; food = day’s wage</a:t>
              </a:r>
            </a:p>
          </p:txBody>
        </p:sp>
        <p:grpSp>
          <p:nvGrpSpPr>
            <p:cNvPr id="19" name="Group 18">
              <a:extLst>
                <a:ext uri="{FF2B5EF4-FFF2-40B4-BE49-F238E27FC236}">
                  <a16:creationId xmlns:a16="http://schemas.microsoft.com/office/drawing/2014/main" id="{EC71F041-D8DE-400D-1EDB-8871339C574B}"/>
                </a:ext>
              </a:extLst>
            </p:cNvPr>
            <p:cNvGrpSpPr/>
            <p:nvPr/>
          </p:nvGrpSpPr>
          <p:grpSpPr>
            <a:xfrm>
              <a:off x="443860" y="3035842"/>
              <a:ext cx="1065149" cy="1093099"/>
              <a:chOff x="308813" y="5288862"/>
              <a:chExt cx="1333333" cy="1380952"/>
            </a:xfrm>
          </p:grpSpPr>
          <p:pic>
            <p:nvPicPr>
              <p:cNvPr id="20" name="Picture 19">
                <a:extLst>
                  <a:ext uri="{FF2B5EF4-FFF2-40B4-BE49-F238E27FC236}">
                    <a16:creationId xmlns:a16="http://schemas.microsoft.com/office/drawing/2014/main" id="{5D803D8D-9B3F-ED20-142C-C7AF03D6F37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08813" y="5288862"/>
                <a:ext cx="1333333" cy="1380952"/>
              </a:xfrm>
              <a:prstGeom prst="rect">
                <a:avLst/>
              </a:prstGeom>
            </p:spPr>
          </p:pic>
          <p:sp>
            <p:nvSpPr>
              <p:cNvPr id="21" name="TextBox 20">
                <a:extLst>
                  <a:ext uri="{FF2B5EF4-FFF2-40B4-BE49-F238E27FC236}">
                    <a16:creationId xmlns:a16="http://schemas.microsoft.com/office/drawing/2014/main" id="{A4F67D51-DE8E-CE75-01B6-4DDEC8896548}"/>
                  </a:ext>
                </a:extLst>
              </p:cNvPr>
              <p:cNvSpPr txBox="1"/>
              <p:nvPr/>
            </p:nvSpPr>
            <p:spPr>
              <a:xfrm>
                <a:off x="681312" y="5515376"/>
                <a:ext cx="588337" cy="894298"/>
              </a:xfrm>
              <a:prstGeom prst="rect">
                <a:avLst/>
              </a:prstGeom>
              <a:noFill/>
            </p:spPr>
            <p:txBody>
              <a:bodyPr wrap="none" rtlCol="0">
                <a:spAutoFit/>
              </a:bodyPr>
              <a:lstStyle/>
              <a:p>
                <a:pPr algn="ctr"/>
                <a:r>
                  <a:rPr lang="en-US" sz="4000" b="1" dirty="0">
                    <a:solidFill>
                      <a:srgbClr val="FFFF00"/>
                    </a:solidFill>
                    <a:latin typeface="Arial" panose="020B0604020202020204" pitchFamily="34" charset="0"/>
                    <a:cs typeface="Arial" panose="020B0604020202020204" pitchFamily="34" charset="0"/>
                  </a:rPr>
                  <a:t>3</a:t>
                </a:r>
              </a:p>
            </p:txBody>
          </p:sp>
        </p:grpSp>
      </p:grpSp>
      <p:grpSp>
        <p:nvGrpSpPr>
          <p:cNvPr id="22" name="Group 21">
            <a:extLst>
              <a:ext uri="{FF2B5EF4-FFF2-40B4-BE49-F238E27FC236}">
                <a16:creationId xmlns:a16="http://schemas.microsoft.com/office/drawing/2014/main" id="{64101BEC-579A-9FB4-7BFE-D29692417D32}"/>
              </a:ext>
            </a:extLst>
          </p:cNvPr>
          <p:cNvGrpSpPr/>
          <p:nvPr/>
        </p:nvGrpSpPr>
        <p:grpSpPr>
          <a:xfrm>
            <a:off x="1967500" y="5810894"/>
            <a:ext cx="8504197" cy="1093099"/>
            <a:chOff x="443860" y="4283883"/>
            <a:chExt cx="8504197" cy="1093099"/>
          </a:xfrm>
        </p:grpSpPr>
        <p:sp>
          <p:nvSpPr>
            <p:cNvPr id="23" name="Rectangle 22">
              <a:extLst>
                <a:ext uri="{FF2B5EF4-FFF2-40B4-BE49-F238E27FC236}">
                  <a16:creationId xmlns:a16="http://schemas.microsoft.com/office/drawing/2014/main" id="{B82E3D04-96F4-6C34-E303-F0816018A4E1}"/>
                </a:ext>
              </a:extLst>
            </p:cNvPr>
            <p:cNvSpPr/>
            <p:nvPr/>
          </p:nvSpPr>
          <p:spPr>
            <a:xfrm>
              <a:off x="2296638" y="4312021"/>
              <a:ext cx="6651419" cy="1036823"/>
            </a:xfrm>
            <a:prstGeom prst="rect">
              <a:avLst/>
            </a:prstGeom>
            <a:solidFill>
              <a:schemeClr val="bg1">
                <a:lumMod val="85000"/>
              </a:schemeClr>
            </a:solidFill>
          </p:spPr>
          <p:txBody>
            <a:bodyPr wrap="square" lIns="51435" tIns="25718" rIns="51435" bIns="25718">
              <a:spAutoFit/>
            </a:bodyPr>
            <a:lstStyle/>
            <a:p>
              <a:r>
                <a:rPr lang="en-US" sz="3200" b="1" dirty="0">
                  <a:latin typeface="Arial" pitchFamily="34" charset="0"/>
                  <a:cs typeface="Arial" pitchFamily="34" charset="0"/>
                </a:rPr>
                <a:t>Death by:</a:t>
              </a:r>
            </a:p>
            <a:p>
              <a:r>
                <a:rPr lang="en-US" sz="3200" b="1" dirty="0">
                  <a:latin typeface="Arial" pitchFamily="34" charset="0"/>
                  <a:cs typeface="Arial" pitchFamily="34" charset="0"/>
                </a:rPr>
                <a:t>     Sword; hunger; plague; beasts</a:t>
              </a:r>
              <a:endParaRPr lang="en-US" sz="3200" b="1" u="sng" dirty="0">
                <a:latin typeface="Arial" pitchFamily="34" charset="0"/>
                <a:cs typeface="Arial" pitchFamily="34" charset="0"/>
              </a:endParaRPr>
            </a:p>
          </p:txBody>
        </p:sp>
        <p:grpSp>
          <p:nvGrpSpPr>
            <p:cNvPr id="24" name="Group 23">
              <a:extLst>
                <a:ext uri="{FF2B5EF4-FFF2-40B4-BE49-F238E27FC236}">
                  <a16:creationId xmlns:a16="http://schemas.microsoft.com/office/drawing/2014/main" id="{A49EED13-92E1-C3FC-1880-48CC6604602F}"/>
                </a:ext>
              </a:extLst>
            </p:cNvPr>
            <p:cNvGrpSpPr/>
            <p:nvPr/>
          </p:nvGrpSpPr>
          <p:grpSpPr>
            <a:xfrm>
              <a:off x="443860" y="4283883"/>
              <a:ext cx="1065149" cy="1093099"/>
              <a:chOff x="308813" y="5288862"/>
              <a:chExt cx="1333333" cy="1380952"/>
            </a:xfrm>
          </p:grpSpPr>
          <p:pic>
            <p:nvPicPr>
              <p:cNvPr id="25" name="Picture 24">
                <a:extLst>
                  <a:ext uri="{FF2B5EF4-FFF2-40B4-BE49-F238E27FC236}">
                    <a16:creationId xmlns:a16="http://schemas.microsoft.com/office/drawing/2014/main" id="{678789D5-CA5E-F676-B900-697D07B4FCE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08813" y="5288862"/>
                <a:ext cx="1333333" cy="1380952"/>
              </a:xfrm>
              <a:prstGeom prst="rect">
                <a:avLst/>
              </a:prstGeom>
            </p:spPr>
          </p:pic>
          <p:sp>
            <p:nvSpPr>
              <p:cNvPr id="26" name="TextBox 25">
                <a:extLst>
                  <a:ext uri="{FF2B5EF4-FFF2-40B4-BE49-F238E27FC236}">
                    <a16:creationId xmlns:a16="http://schemas.microsoft.com/office/drawing/2014/main" id="{56014D46-AD8F-C0B5-4FFE-1B02CC4701BE}"/>
                  </a:ext>
                </a:extLst>
              </p:cNvPr>
              <p:cNvSpPr txBox="1"/>
              <p:nvPr/>
            </p:nvSpPr>
            <p:spPr>
              <a:xfrm>
                <a:off x="681312" y="5515376"/>
                <a:ext cx="588337" cy="894298"/>
              </a:xfrm>
              <a:prstGeom prst="rect">
                <a:avLst/>
              </a:prstGeom>
              <a:noFill/>
            </p:spPr>
            <p:txBody>
              <a:bodyPr wrap="none" rtlCol="0">
                <a:spAutoFit/>
              </a:bodyPr>
              <a:lstStyle/>
              <a:p>
                <a:pPr algn="ctr"/>
                <a:r>
                  <a:rPr lang="en-US" sz="4000" b="1" dirty="0">
                    <a:solidFill>
                      <a:srgbClr val="FFFF00"/>
                    </a:solidFill>
                    <a:latin typeface="Arial" panose="020B0604020202020204" pitchFamily="34" charset="0"/>
                    <a:cs typeface="Arial" panose="020B0604020202020204" pitchFamily="34" charset="0"/>
                  </a:rPr>
                  <a:t>4</a:t>
                </a:r>
              </a:p>
            </p:txBody>
          </p:sp>
        </p:grpSp>
      </p:grpSp>
      <p:grpSp>
        <p:nvGrpSpPr>
          <p:cNvPr id="4" name="Group 3">
            <a:extLst>
              <a:ext uri="{FF2B5EF4-FFF2-40B4-BE49-F238E27FC236}">
                <a16:creationId xmlns:a16="http://schemas.microsoft.com/office/drawing/2014/main" id="{F119F0FC-2011-B5E4-9144-37AB9FBCFD0B}"/>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7253DFED-1A59-A50F-435D-138514D45E2E}"/>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7" name="Group 26">
              <a:extLst>
                <a:ext uri="{FF2B5EF4-FFF2-40B4-BE49-F238E27FC236}">
                  <a16:creationId xmlns:a16="http://schemas.microsoft.com/office/drawing/2014/main" id="{44D585C5-6B62-CC90-F212-C03C36AC3553}"/>
                </a:ext>
              </a:extLst>
            </p:cNvPr>
            <p:cNvGrpSpPr/>
            <p:nvPr/>
          </p:nvGrpSpPr>
          <p:grpSpPr>
            <a:xfrm>
              <a:off x="-8349" y="950081"/>
              <a:ext cx="9147932" cy="466344"/>
              <a:chOff x="-8349" y="950081"/>
              <a:chExt cx="9147932" cy="466344"/>
            </a:xfrm>
          </p:grpSpPr>
          <p:pic>
            <p:nvPicPr>
              <p:cNvPr id="28" name="Picture 27">
                <a:extLst>
                  <a:ext uri="{FF2B5EF4-FFF2-40B4-BE49-F238E27FC236}">
                    <a16:creationId xmlns:a16="http://schemas.microsoft.com/office/drawing/2014/main" id="{4C8201CF-73CE-48D5-087D-CBA40EEBDB1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29" name="Picture 28">
                <a:extLst>
                  <a:ext uri="{FF2B5EF4-FFF2-40B4-BE49-F238E27FC236}">
                    <a16:creationId xmlns:a16="http://schemas.microsoft.com/office/drawing/2014/main" id="{EDC1E2E8-9530-5A17-E544-0EAA6B16A4C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4 Horsemen “Progression”</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585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9</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6:9-11</a:t>
            </a:r>
          </a:p>
        </p:txBody>
      </p:sp>
      <p:sp>
        <p:nvSpPr>
          <p:cNvPr id="5" name="TextBox 4">
            <a:extLst>
              <a:ext uri="{FF2B5EF4-FFF2-40B4-BE49-F238E27FC236}">
                <a16:creationId xmlns:a16="http://schemas.microsoft.com/office/drawing/2014/main" id="{37ED0024-9B96-BA4B-8750-6B94D1364E25}"/>
              </a:ext>
            </a:extLst>
          </p:cNvPr>
          <p:cNvSpPr txBox="1"/>
          <p:nvPr/>
        </p:nvSpPr>
        <p:spPr>
          <a:xfrm>
            <a:off x="-10758" y="627685"/>
            <a:ext cx="12198946" cy="3693319"/>
          </a:xfrm>
          <a:prstGeom prst="rect">
            <a:avLst/>
          </a:prstGeom>
          <a:solidFill>
            <a:srgbClr val="FFFF00"/>
          </a:solidFill>
          <a:ln>
            <a:solidFill>
              <a:schemeClr val="tx1"/>
            </a:solidFill>
          </a:ln>
        </p:spPr>
        <p:txBody>
          <a:bodyPr wrap="square">
            <a:spAutoFit/>
          </a:bodyPr>
          <a:lstStyle/>
          <a:p>
            <a:pPr algn="just"/>
            <a:r>
              <a:rPr lang="en-US" sz="2600" b="1" i="1" baseline="30000" dirty="0">
                <a:solidFill>
                  <a:srgbClr val="C00000"/>
                </a:solidFill>
                <a:latin typeface="Arial" panose="020B0604020202020204" pitchFamily="34" charset="0"/>
                <a:cs typeface="Arial" panose="020B0604020202020204" pitchFamily="34" charset="0"/>
              </a:rPr>
              <a:t>9</a:t>
            </a:r>
            <a:r>
              <a:rPr lang="en-US" sz="2600" b="1" i="1" baseline="30000" dirty="0">
                <a:solidFill>
                  <a:srgbClr val="7030A0"/>
                </a:solidFill>
                <a:latin typeface="Arial" panose="020B0604020202020204" pitchFamily="34" charset="0"/>
                <a:cs typeface="Arial" panose="020B0604020202020204" pitchFamily="34" charset="0"/>
              </a:rPr>
              <a:t>  </a:t>
            </a:r>
            <a:r>
              <a:rPr lang="en-US" sz="2600" b="1" i="1" dirty="0">
                <a:latin typeface="Arial" panose="020B0604020202020204" pitchFamily="34" charset="0"/>
                <a:cs typeface="Arial" panose="020B0604020202020204" pitchFamily="34" charset="0"/>
              </a:rPr>
              <a:t>And when he had opened the </a:t>
            </a:r>
            <a:r>
              <a:rPr lang="en-US" sz="2600" b="1" i="1" dirty="0">
                <a:solidFill>
                  <a:srgbClr val="C00000"/>
                </a:solidFill>
                <a:latin typeface="Arial" panose="020B0604020202020204" pitchFamily="34" charset="0"/>
                <a:cs typeface="Arial" panose="020B0604020202020204" pitchFamily="34" charset="0"/>
              </a:rPr>
              <a:t>fifth</a:t>
            </a:r>
            <a:r>
              <a:rPr lang="en-US" sz="2600" b="1" i="1" dirty="0">
                <a:latin typeface="Arial" panose="020B0604020202020204" pitchFamily="34" charset="0"/>
                <a:cs typeface="Arial" panose="020B0604020202020204" pitchFamily="34" charset="0"/>
              </a:rPr>
              <a:t> seal, I saw under the altar the souls of them that were slain for the word of God, and for the testimony which they held:</a:t>
            </a:r>
          </a:p>
          <a:p>
            <a:pPr algn="just"/>
            <a:r>
              <a:rPr lang="en-US" sz="2600" b="1" i="1" baseline="30000" dirty="0">
                <a:solidFill>
                  <a:srgbClr val="C00000"/>
                </a:solidFill>
                <a:latin typeface="Arial" panose="020B0604020202020204" pitchFamily="34" charset="0"/>
                <a:cs typeface="Arial" panose="020B0604020202020204" pitchFamily="34" charset="0"/>
              </a:rPr>
              <a:t>10  </a:t>
            </a:r>
            <a:r>
              <a:rPr lang="en-US" sz="2600" b="1" i="1" dirty="0">
                <a:latin typeface="Arial" panose="020B0604020202020204" pitchFamily="34" charset="0"/>
                <a:cs typeface="Arial" panose="020B0604020202020204" pitchFamily="34" charset="0"/>
              </a:rPr>
              <a:t>And they cried with a loud voice, saying, How long, O Lord, holy and true, dost thou not judge and avenge our blood on them that dwell on the earth?</a:t>
            </a:r>
          </a:p>
          <a:p>
            <a:pPr algn="just"/>
            <a:r>
              <a:rPr lang="en-US" sz="2600" b="1" i="1" baseline="30000" dirty="0">
                <a:solidFill>
                  <a:srgbClr val="C00000"/>
                </a:solidFill>
                <a:latin typeface="Arial" panose="020B0604020202020204" pitchFamily="34" charset="0"/>
                <a:cs typeface="Arial" panose="020B0604020202020204" pitchFamily="34" charset="0"/>
              </a:rPr>
              <a:t>11  </a:t>
            </a:r>
            <a:r>
              <a:rPr lang="en-US" sz="2600" b="1" i="1" dirty="0">
                <a:latin typeface="Arial" panose="020B0604020202020204" pitchFamily="34" charset="0"/>
                <a:cs typeface="Arial" panose="020B0604020202020204" pitchFamily="34" charset="0"/>
              </a:rPr>
              <a:t>And white robes were given unto every one of them; and it was said unto them, that they should rest yet for a little season, </a:t>
            </a:r>
            <a:r>
              <a:rPr lang="en-US" sz="2600" b="1" i="1" u="sng" dirty="0">
                <a:latin typeface="Arial" panose="020B0604020202020204" pitchFamily="34" charset="0"/>
                <a:cs typeface="Arial" panose="020B0604020202020204" pitchFamily="34" charset="0"/>
              </a:rPr>
              <a:t>until their fellowservants also and their brethren, that should be killed as they were, should be fulfilled.</a:t>
            </a:r>
          </a:p>
        </p:txBody>
      </p:sp>
      <p:grpSp>
        <p:nvGrpSpPr>
          <p:cNvPr id="10" name="Group 9">
            <a:extLst>
              <a:ext uri="{FF2B5EF4-FFF2-40B4-BE49-F238E27FC236}">
                <a16:creationId xmlns:a16="http://schemas.microsoft.com/office/drawing/2014/main" id="{F8578639-A4B8-381F-B179-909B7031A391}"/>
              </a:ext>
            </a:extLst>
          </p:cNvPr>
          <p:cNvGrpSpPr/>
          <p:nvPr/>
        </p:nvGrpSpPr>
        <p:grpSpPr>
          <a:xfrm>
            <a:off x="1664642" y="4904490"/>
            <a:ext cx="7594216" cy="1380952"/>
            <a:chOff x="308813" y="5419493"/>
            <a:chExt cx="7594216" cy="1380952"/>
          </a:xfrm>
        </p:grpSpPr>
        <p:sp>
          <p:nvSpPr>
            <p:cNvPr id="6" name="Rectangle 5">
              <a:extLst>
                <a:ext uri="{FF2B5EF4-FFF2-40B4-BE49-F238E27FC236}">
                  <a16:creationId xmlns:a16="http://schemas.microsoft.com/office/drawing/2014/main" id="{30DB83AA-9D05-49B5-B091-6C883B8ABDA9}"/>
                </a:ext>
              </a:extLst>
            </p:cNvPr>
            <p:cNvSpPr/>
            <p:nvPr/>
          </p:nvSpPr>
          <p:spPr>
            <a:xfrm>
              <a:off x="2296639" y="5776224"/>
              <a:ext cx="5606390" cy="667491"/>
            </a:xfrm>
            <a:prstGeom prst="rect">
              <a:avLst/>
            </a:prstGeom>
            <a:solidFill>
              <a:schemeClr val="accent5">
                <a:lumMod val="40000"/>
                <a:lumOff val="60000"/>
              </a:schemeClr>
            </a:solidFill>
            <a:ln>
              <a:noFill/>
            </a:ln>
          </p:spPr>
          <p:txBody>
            <a:bodyPr wrap="square" lIns="51435" tIns="25718" rIns="51435" bIns="25718">
              <a:spAutoFit/>
            </a:bodyPr>
            <a:lstStyle/>
            <a:p>
              <a:r>
                <a:rPr lang="en-US" sz="4000" b="1" dirty="0">
                  <a:latin typeface="Arial" pitchFamily="34" charset="0"/>
                  <a:cs typeface="Arial" pitchFamily="34" charset="0"/>
                </a:rPr>
                <a:t>Slain souls under altar</a:t>
              </a:r>
              <a:endParaRPr lang="en-US" sz="4000" b="1" u="sng" dirty="0">
                <a:latin typeface="Arial" pitchFamily="34" charset="0"/>
                <a:cs typeface="Arial" pitchFamily="34" charset="0"/>
              </a:endParaRPr>
            </a:p>
          </p:txBody>
        </p:sp>
        <p:grpSp>
          <p:nvGrpSpPr>
            <p:cNvPr id="7" name="Group 6">
              <a:extLst>
                <a:ext uri="{FF2B5EF4-FFF2-40B4-BE49-F238E27FC236}">
                  <a16:creationId xmlns:a16="http://schemas.microsoft.com/office/drawing/2014/main" id="{FAE3CBE0-6D00-0BC8-2B67-20D9EF0F2CC3}"/>
                </a:ext>
              </a:extLst>
            </p:cNvPr>
            <p:cNvGrpSpPr/>
            <p:nvPr/>
          </p:nvGrpSpPr>
          <p:grpSpPr>
            <a:xfrm>
              <a:off x="308813" y="5419493"/>
              <a:ext cx="1333333" cy="1380952"/>
              <a:chOff x="308813" y="5288862"/>
              <a:chExt cx="1333333" cy="1380952"/>
            </a:xfrm>
          </p:grpSpPr>
          <p:pic>
            <p:nvPicPr>
              <p:cNvPr id="8" name="Picture 7">
                <a:extLst>
                  <a:ext uri="{FF2B5EF4-FFF2-40B4-BE49-F238E27FC236}">
                    <a16:creationId xmlns:a16="http://schemas.microsoft.com/office/drawing/2014/main" id="{A5DBA37A-6DA1-2558-125D-220F2E43097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08813" y="5288862"/>
                <a:ext cx="1333333" cy="1380952"/>
              </a:xfrm>
              <a:prstGeom prst="rect">
                <a:avLst/>
              </a:prstGeom>
            </p:spPr>
          </p:pic>
          <p:sp>
            <p:nvSpPr>
              <p:cNvPr id="9" name="TextBox 8">
                <a:extLst>
                  <a:ext uri="{FF2B5EF4-FFF2-40B4-BE49-F238E27FC236}">
                    <a16:creationId xmlns:a16="http://schemas.microsoft.com/office/drawing/2014/main" id="{E05F20A2-9AF3-6EBC-3C0B-53DFD764CC2D}"/>
                  </a:ext>
                </a:extLst>
              </p:cNvPr>
              <p:cNvSpPr txBox="1"/>
              <p:nvPr/>
            </p:nvSpPr>
            <p:spPr>
              <a:xfrm>
                <a:off x="740479" y="5625395"/>
                <a:ext cx="470000" cy="707886"/>
              </a:xfrm>
              <a:prstGeom prst="rect">
                <a:avLst/>
              </a:prstGeom>
              <a:noFill/>
            </p:spPr>
            <p:txBody>
              <a:bodyPr wrap="none" rtlCol="0">
                <a:spAutoFit/>
              </a:bodyPr>
              <a:lstStyle/>
              <a:p>
                <a:pPr algn="ctr"/>
                <a:r>
                  <a:rPr lang="en-US" sz="4000" b="1" dirty="0">
                    <a:solidFill>
                      <a:srgbClr val="FFFF00"/>
                    </a:solidFill>
                    <a:latin typeface="Arial" panose="020B0604020202020204" pitchFamily="34" charset="0"/>
                    <a:cs typeface="Arial" panose="020B0604020202020204" pitchFamily="34" charset="0"/>
                  </a:rPr>
                  <a:t>5</a:t>
                </a:r>
              </a:p>
            </p:txBody>
          </p:sp>
        </p:grpSp>
      </p:grpSp>
    </p:spTree>
    <p:extLst>
      <p:ext uri="{BB962C8B-B14F-4D97-AF65-F5344CB8AC3E}">
        <p14:creationId xmlns:p14="http://schemas.microsoft.com/office/powerpoint/2010/main" val="204013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5914</TotalTime>
  <Words>1483</Words>
  <Application>Microsoft Office PowerPoint</Application>
  <PresentationFormat>Widescreen</PresentationFormat>
  <Paragraphs>172</Paragraphs>
  <Slides>12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Rounded MT Bold</vt:lpstr>
      <vt:lpstr>Calibri</vt:lpstr>
      <vt:lpstr>Courier New</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Jacobs, Bruce L CTR (US)</dc:creator>
  <cp:lastModifiedBy>Bruce Jacobs</cp:lastModifiedBy>
  <cp:revision>1342</cp:revision>
  <dcterms:created xsi:type="dcterms:W3CDTF">2017-05-11T18:36:00Z</dcterms:created>
  <dcterms:modified xsi:type="dcterms:W3CDTF">2024-02-23T14:37:52Z</dcterms:modified>
</cp:coreProperties>
</file>